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94" r:id="rId7"/>
    <p:sldId id="299" r:id="rId8"/>
    <p:sldId id="309" r:id="rId9"/>
    <p:sldId id="321" r:id="rId10"/>
    <p:sldId id="315" r:id="rId11"/>
    <p:sldId id="301" r:id="rId12"/>
    <p:sldId id="303" r:id="rId13"/>
    <p:sldId id="318" r:id="rId14"/>
    <p:sldId id="319" r:id="rId15"/>
    <p:sldId id="320" r:id="rId16"/>
    <p:sldId id="306" r:id="rId17"/>
    <p:sldId id="322" r:id="rId18"/>
    <p:sldId id="317" r:id="rId19"/>
    <p:sldId id="324" r:id="rId20"/>
    <p:sldId id="312" r:id="rId21"/>
    <p:sldId id="302"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3DC"/>
    <a:srgbClr val="819CB1"/>
    <a:srgbClr val="A2B7C6"/>
    <a:srgbClr val="C8AFD1"/>
    <a:srgbClr val="FF66CC"/>
    <a:srgbClr val="377B29"/>
    <a:srgbClr val="136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5" d="100"/>
          <a:sy n="75" d="100"/>
        </p:scale>
        <p:origin x="76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E842-8F84-D4DA-66D7-ECAD107BE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131F219-6B65-C278-BA4E-0B659C311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7EF9E72-E927-C920-DC8B-A594C2CA4346}"/>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5" name="Footer Placeholder 4">
            <a:extLst>
              <a:ext uri="{FF2B5EF4-FFF2-40B4-BE49-F238E27FC236}">
                <a16:creationId xmlns:a16="http://schemas.microsoft.com/office/drawing/2014/main" id="{8042844B-B76D-DECE-DC43-8D9F47F0FD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4AE2B5-13A8-9F57-A191-649DC3572256}"/>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270516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0176-0BE1-45B9-3B2D-6067D0C162D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93C376-A9C1-2BF1-FCF7-F78732978F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251832-1C19-533F-2BE9-30EC027FF887}"/>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5" name="Footer Placeholder 4">
            <a:extLst>
              <a:ext uri="{FF2B5EF4-FFF2-40B4-BE49-F238E27FC236}">
                <a16:creationId xmlns:a16="http://schemas.microsoft.com/office/drawing/2014/main" id="{8855B34B-90AA-808F-E566-8B2EB38789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561D09-6FA3-2157-055A-ED10C5448262}"/>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178384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87F46-EB83-D43C-492D-73E81A373A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D416A7-CD43-67A7-2598-9D1C3B1DE5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D1C014-6167-BECA-5B64-6CE04D29E9B9}"/>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5" name="Footer Placeholder 4">
            <a:extLst>
              <a:ext uri="{FF2B5EF4-FFF2-40B4-BE49-F238E27FC236}">
                <a16:creationId xmlns:a16="http://schemas.microsoft.com/office/drawing/2014/main" id="{8DDDFA7B-7222-A57B-4C32-A5C500EF7D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246BAC-4C73-522C-E5FC-A4BB2980D75D}"/>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297341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7844-EECB-7584-B928-A482ACE9D4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0FDF47-A3A2-A7A4-3DDA-3AA53261A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3D4BFA-02FC-2088-5F66-D8B8F0653541}"/>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5" name="Footer Placeholder 4">
            <a:extLst>
              <a:ext uri="{FF2B5EF4-FFF2-40B4-BE49-F238E27FC236}">
                <a16:creationId xmlns:a16="http://schemas.microsoft.com/office/drawing/2014/main" id="{096AB393-0FDD-940A-3E6C-CBACB59875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B3DCF9-8D26-9E7B-AEED-4E54468427E5}"/>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70402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5A47-82BF-3B62-1D85-392B33598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7DF876A-A5C8-1738-0D69-C1CB7E0BDC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A3EC29-5DEC-6AD8-911C-89A1A3B02959}"/>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5" name="Footer Placeholder 4">
            <a:extLst>
              <a:ext uri="{FF2B5EF4-FFF2-40B4-BE49-F238E27FC236}">
                <a16:creationId xmlns:a16="http://schemas.microsoft.com/office/drawing/2014/main" id="{8A4348C5-8024-D997-29E2-122DF9685A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7FB67E4-6549-4706-4F26-BBB66CA9AB19}"/>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178442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E288-9A72-76FC-90E8-321B7A14B17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A79270A-AB9B-C264-51BB-1F093A886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42904EE-A2BC-CA1F-DE3B-D5FEAE3FF5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F2767D0-913B-0228-B836-8240A9A80A9A}"/>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6" name="Footer Placeholder 5">
            <a:extLst>
              <a:ext uri="{FF2B5EF4-FFF2-40B4-BE49-F238E27FC236}">
                <a16:creationId xmlns:a16="http://schemas.microsoft.com/office/drawing/2014/main" id="{8B95BA24-AB3E-2F9E-624A-ADA4383A48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144067A-EC58-7D36-35D1-AC172E748A9F}"/>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401502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9AED-3C94-59D1-9666-238DED86D53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88B4A86-B003-60DE-DEE2-A1D9AD42E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7D14A-29F8-D66B-2EF0-81CE35382B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11859CF-B565-0828-8DB6-D29B2C9AB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CC8640-7C86-F2B6-9C3C-C69C9031B8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BC53224-6CF8-7972-0374-9DC776EFAA1D}"/>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8" name="Footer Placeholder 7">
            <a:extLst>
              <a:ext uri="{FF2B5EF4-FFF2-40B4-BE49-F238E27FC236}">
                <a16:creationId xmlns:a16="http://schemas.microsoft.com/office/drawing/2014/main" id="{2A65F132-D351-4FE3-F7F2-7756A691012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4CB7A92-E259-3126-7759-C99497CB889C}"/>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227742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62BA-840D-FE8D-425E-E797A6E879F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99797D6-8714-0846-7339-BE736D583292}"/>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4" name="Footer Placeholder 3">
            <a:extLst>
              <a:ext uri="{FF2B5EF4-FFF2-40B4-BE49-F238E27FC236}">
                <a16:creationId xmlns:a16="http://schemas.microsoft.com/office/drawing/2014/main" id="{FF27A291-12B7-791B-FCBF-0906F831D2C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ABA4880-677C-C635-4723-23CDEDF39288}"/>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240489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44AFE7-7E90-F0D0-4CDE-458C483EB451}"/>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3" name="Footer Placeholder 2">
            <a:extLst>
              <a:ext uri="{FF2B5EF4-FFF2-40B4-BE49-F238E27FC236}">
                <a16:creationId xmlns:a16="http://schemas.microsoft.com/office/drawing/2014/main" id="{B67BC78D-D098-AABB-A48F-BCDEA9E21A3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9571D60-32F3-7DDE-CB1C-A87CA2C8D67A}"/>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372246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99D1-FBD4-0093-7E38-ACF16318B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1E95EAA-4506-62C3-4CCB-1C7F6F44F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E506459-B8A0-1BBF-3BB5-71221686C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A997D-AAEA-8E17-909E-54868209F6C9}"/>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6" name="Footer Placeholder 5">
            <a:extLst>
              <a:ext uri="{FF2B5EF4-FFF2-40B4-BE49-F238E27FC236}">
                <a16:creationId xmlns:a16="http://schemas.microsoft.com/office/drawing/2014/main" id="{17455F07-938E-98C3-6667-10F216DDCD9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3E07E09-9F96-B059-6641-015A46EF64A4}"/>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284413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CD80-3962-C1FF-E643-61BFA80B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FFD38C9-9C9E-914C-12D7-061ABA349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6BC0C68-7E0C-8443-CA4F-0BC8724B4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7434E-F7BB-C225-F709-86246C89934B}"/>
              </a:ext>
            </a:extLst>
          </p:cNvPr>
          <p:cNvSpPr>
            <a:spLocks noGrp="1"/>
          </p:cNvSpPr>
          <p:nvPr>
            <p:ph type="dt" sz="half" idx="10"/>
          </p:nvPr>
        </p:nvSpPr>
        <p:spPr/>
        <p:txBody>
          <a:bodyPr/>
          <a:lstStyle/>
          <a:p>
            <a:fld id="{DF702072-E153-421F-9DD2-0676FB78AEBF}" type="datetimeFigureOut">
              <a:rPr lang="en-AU" smtClean="0"/>
              <a:t>31/03/2026</a:t>
            </a:fld>
            <a:endParaRPr lang="en-AU"/>
          </a:p>
        </p:txBody>
      </p:sp>
      <p:sp>
        <p:nvSpPr>
          <p:cNvPr id="6" name="Footer Placeholder 5">
            <a:extLst>
              <a:ext uri="{FF2B5EF4-FFF2-40B4-BE49-F238E27FC236}">
                <a16:creationId xmlns:a16="http://schemas.microsoft.com/office/drawing/2014/main" id="{C16D1841-7949-DB49-AFD3-2ABEC9564B8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C8795A2-E476-ECEA-C57E-748E1CCA93D8}"/>
              </a:ext>
            </a:extLst>
          </p:cNvPr>
          <p:cNvSpPr>
            <a:spLocks noGrp="1"/>
          </p:cNvSpPr>
          <p:nvPr>
            <p:ph type="sldNum" sz="quarter" idx="12"/>
          </p:nvPr>
        </p:nvSpPr>
        <p:spPr/>
        <p:txBody>
          <a:bodyPr/>
          <a:lstStyle/>
          <a:p>
            <a:fld id="{10B60CFD-7DB4-4A85-9623-C91BB1A76993}" type="slidenum">
              <a:rPr lang="en-AU" smtClean="0"/>
              <a:t>‹#›</a:t>
            </a:fld>
            <a:endParaRPr lang="en-AU"/>
          </a:p>
        </p:txBody>
      </p:sp>
    </p:spTree>
    <p:extLst>
      <p:ext uri="{BB962C8B-B14F-4D97-AF65-F5344CB8AC3E}">
        <p14:creationId xmlns:p14="http://schemas.microsoft.com/office/powerpoint/2010/main" val="10298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CE5CFB-2115-F55B-8B04-BB300CD45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7F0DD1A-F757-33B8-F969-034F99B42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91A17B-1E51-D42A-542D-CA46BFA4F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702072-E153-421F-9DD2-0676FB78AEBF}" type="datetimeFigureOut">
              <a:rPr lang="en-AU" smtClean="0"/>
              <a:t>31/03/2026</a:t>
            </a:fld>
            <a:endParaRPr lang="en-AU"/>
          </a:p>
        </p:txBody>
      </p:sp>
      <p:sp>
        <p:nvSpPr>
          <p:cNvPr id="5" name="Footer Placeholder 4">
            <a:extLst>
              <a:ext uri="{FF2B5EF4-FFF2-40B4-BE49-F238E27FC236}">
                <a16:creationId xmlns:a16="http://schemas.microsoft.com/office/drawing/2014/main" id="{8AB35A8A-92A7-75A8-2EDB-DDAEBE946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5823ED0-27ED-9E0D-F544-2B13F3E43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B60CFD-7DB4-4A85-9623-C91BB1A76993}" type="slidenum">
              <a:rPr lang="en-AU" smtClean="0"/>
              <a:t>‹#›</a:t>
            </a:fld>
            <a:endParaRPr lang="en-AU"/>
          </a:p>
        </p:txBody>
      </p:sp>
    </p:spTree>
    <p:extLst>
      <p:ext uri="{BB962C8B-B14F-4D97-AF65-F5344CB8AC3E}">
        <p14:creationId xmlns:p14="http://schemas.microsoft.com/office/powerpoint/2010/main" val="402002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publications.qld.gov.au/ckan-publications-attachments-prod/resources/d83fa9d3-2e1d-433e-9fd2-30274e99a2cb/flow-diagrams-dfv-information-sharing.pdf?ETag=b41c3a51318b05af12feac6148f6bec5" TargetMode="External"/><Relationship Id="rId4" Type="http://schemas.openxmlformats.org/officeDocument/2006/relationships/hyperlink" Target="https://www.families.qld.gov.au/our-work/domestic-family-sexual-violence/for-service-providers/integrated-service-responses/dfv-common-risk-safety-framework/risk-assessment-safety-planning-too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hyperlink" Target="mailto:Belinda.cox@crescentconsulting.com.au" TargetMode="External"/><Relationship Id="rId7"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2">
            <a:extLst>
              <a:ext uri="{FF2B5EF4-FFF2-40B4-BE49-F238E27FC236}">
                <a16:creationId xmlns:a16="http://schemas.microsoft.com/office/drawing/2014/main" id="{B35FA69C-48F8-8BD2-A514-FE04E4770F41}"/>
              </a:ext>
            </a:extLst>
          </p:cNvPr>
          <p:cNvSpPr>
            <a:spLocks noChangeArrowheads="1"/>
          </p:cNvSpPr>
          <p:nvPr/>
        </p:nvSpPr>
        <p:spPr bwMode="auto">
          <a:xfrm flipV="1">
            <a:off x="3098800" y="5299883"/>
            <a:ext cx="8572500" cy="5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2049" name="Picture 1">
            <a:extLst>
              <a:ext uri="{FF2B5EF4-FFF2-40B4-BE49-F238E27FC236}">
                <a16:creationId xmlns:a16="http://schemas.microsoft.com/office/drawing/2014/main" id="{95ECFFF9-786D-87E5-5C77-BA5B9FC6D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434" y="1628420"/>
            <a:ext cx="4825489" cy="17270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481ED903-5C54-58B4-8D76-9592CC781F7E}"/>
              </a:ext>
            </a:extLst>
          </p:cNvPr>
          <p:cNvSpPr>
            <a:spLocks noChangeArrowheads="1"/>
          </p:cNvSpPr>
          <p:nvPr/>
        </p:nvSpPr>
        <p:spPr bwMode="auto">
          <a:xfrm>
            <a:off x="6740434" y="3865024"/>
            <a:ext cx="4930866" cy="179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ts val="2700"/>
              </a:lnSpc>
              <a:spcBef>
                <a:spcPct val="0"/>
              </a:spcBef>
              <a:spcAft>
                <a:spcPct val="0"/>
              </a:spcAft>
              <a:buClrTx/>
              <a:buSzTx/>
              <a:buFontTx/>
              <a:buNone/>
              <a:tabLst/>
            </a:pPr>
            <a:r>
              <a:rPr kumimoji="0" lang="en-AU" altLang="en-US" sz="1600" b="1" i="0" u="none" strike="noStrike" cap="none" normalizeH="0" baseline="0" dirty="0">
                <a:ln>
                  <a:noFill/>
                </a:ln>
                <a:solidFill>
                  <a:schemeClr val="bg2">
                    <a:lumMod val="25000"/>
                  </a:schemeClr>
                </a:solidFill>
                <a:effectLst/>
                <a:latin typeface="Aptos Narrow" panose="020B0004020202020204" pitchFamily="34" charset="0"/>
                <a:ea typeface="Times New Roman" panose="02020603050405020304" pitchFamily="18" charset="0"/>
                <a:cs typeface="Arial" panose="020B0604020202020204" pitchFamily="34" charset="0"/>
              </a:rPr>
              <a:t>Crescent Consulting and Development operates from Mooroonga, stolen land of the Yuggera people. We pay respect to elders past present and emerging. Sovereignty of this land was never ceded. It always was and always will be aboriginal land.   </a:t>
            </a:r>
            <a:endParaRPr kumimoji="0" lang="en-AU" altLang="en-US" sz="1600" b="1" i="0" u="none" strike="noStrike" cap="none" normalizeH="0" baseline="0" dirty="0">
              <a:ln>
                <a:noFill/>
              </a:ln>
              <a:solidFill>
                <a:schemeClr val="bg2">
                  <a:lumMod val="25000"/>
                </a:schemeClr>
              </a:solidFill>
              <a:effectLst/>
              <a:latin typeface="Aptos Narrow" panose="020B0004020202020204" pitchFamily="34" charset="0"/>
            </a:endParaRPr>
          </a:p>
        </p:txBody>
      </p:sp>
      <p:pic>
        <p:nvPicPr>
          <p:cNvPr id="3" name="Picture 2">
            <a:extLst>
              <a:ext uri="{FF2B5EF4-FFF2-40B4-BE49-F238E27FC236}">
                <a16:creationId xmlns:a16="http://schemas.microsoft.com/office/drawing/2014/main" id="{30A4517B-8A13-80A4-17C2-016F06B82474}"/>
              </a:ext>
            </a:extLst>
          </p:cNvPr>
          <p:cNvPicPr>
            <a:picLocks noChangeAspect="1"/>
          </p:cNvPicPr>
          <p:nvPr/>
        </p:nvPicPr>
        <p:blipFill>
          <a:blip r:embed="rId3"/>
          <a:stretch>
            <a:fillRect/>
          </a:stretch>
        </p:blipFill>
        <p:spPr>
          <a:xfrm>
            <a:off x="626077" y="2301255"/>
            <a:ext cx="4139543" cy="1987468"/>
          </a:xfrm>
          <a:prstGeom prst="rect">
            <a:avLst/>
          </a:prstGeom>
        </p:spPr>
      </p:pic>
    </p:spTree>
    <p:extLst>
      <p:ext uri="{BB962C8B-B14F-4D97-AF65-F5344CB8AC3E}">
        <p14:creationId xmlns:p14="http://schemas.microsoft.com/office/powerpoint/2010/main" val="362019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C48EF9-CDC0-1246-897E-F44B20BDA6BB}"/>
            </a:ext>
          </a:extLst>
        </p:cNvPr>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A27FD96-6D9B-DAD9-F04F-D58201D8F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9" name="Rectangle 138">
            <a:extLst>
              <a:ext uri="{FF2B5EF4-FFF2-40B4-BE49-F238E27FC236}">
                <a16:creationId xmlns:a16="http://schemas.microsoft.com/office/drawing/2014/main" id="{4B216C73-AF74-8B06-4B13-6078BFE1C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1" name="Group 140">
            <a:extLst>
              <a:ext uri="{FF2B5EF4-FFF2-40B4-BE49-F238E27FC236}">
                <a16:creationId xmlns:a16="http://schemas.microsoft.com/office/drawing/2014/main" id="{1B41FFB0-0534-EE5C-93D6-B7AD8F0667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42" name="Freeform: Shape 141">
              <a:extLst>
                <a:ext uri="{FF2B5EF4-FFF2-40B4-BE49-F238E27FC236}">
                  <a16:creationId xmlns:a16="http://schemas.microsoft.com/office/drawing/2014/main" id="{A083DCA8-D361-7C3E-4E2D-28B1A96AE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3" name="Freeform: Shape 142">
              <a:extLst>
                <a:ext uri="{FF2B5EF4-FFF2-40B4-BE49-F238E27FC236}">
                  <a16:creationId xmlns:a16="http://schemas.microsoft.com/office/drawing/2014/main" id="{40B1DE3E-155F-63D2-9923-18E581A3D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4" name="Freeform: Shape 143">
              <a:extLst>
                <a:ext uri="{FF2B5EF4-FFF2-40B4-BE49-F238E27FC236}">
                  <a16:creationId xmlns:a16="http://schemas.microsoft.com/office/drawing/2014/main" id="{4F0CBF57-C80E-9485-53F1-416ECA23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5" name="Freeform: Shape 144">
              <a:extLst>
                <a:ext uri="{FF2B5EF4-FFF2-40B4-BE49-F238E27FC236}">
                  <a16:creationId xmlns:a16="http://schemas.microsoft.com/office/drawing/2014/main" id="{70DAF837-869F-A55B-C518-A74DEE196F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47" name="Group 146">
            <a:extLst>
              <a:ext uri="{FF2B5EF4-FFF2-40B4-BE49-F238E27FC236}">
                <a16:creationId xmlns:a16="http://schemas.microsoft.com/office/drawing/2014/main" id="{92EC5310-C00C-2A24-2A84-E83F851C84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48" name="Freeform: Shape 147">
              <a:extLst>
                <a:ext uri="{FF2B5EF4-FFF2-40B4-BE49-F238E27FC236}">
                  <a16:creationId xmlns:a16="http://schemas.microsoft.com/office/drawing/2014/main" id="{DE3D9F4E-750A-A865-1097-0228AAA92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9" name="Freeform: Shape 148">
              <a:extLst>
                <a:ext uri="{FF2B5EF4-FFF2-40B4-BE49-F238E27FC236}">
                  <a16:creationId xmlns:a16="http://schemas.microsoft.com/office/drawing/2014/main" id="{1378DDCA-A57C-4237-06D1-73E6856D0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0" name="Freeform: Shape 149">
              <a:extLst>
                <a:ext uri="{FF2B5EF4-FFF2-40B4-BE49-F238E27FC236}">
                  <a16:creationId xmlns:a16="http://schemas.microsoft.com/office/drawing/2014/main" id="{E5B057FD-F8BD-9DA9-7D7B-66764CDB2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2" name="Picture 1">
            <a:extLst>
              <a:ext uri="{FF2B5EF4-FFF2-40B4-BE49-F238E27FC236}">
                <a16:creationId xmlns:a16="http://schemas.microsoft.com/office/drawing/2014/main" id="{81CD0056-0411-2950-F616-F7F94423D29F}"/>
              </a:ext>
            </a:extLst>
          </p:cNvPr>
          <p:cNvPicPr>
            <a:picLocks noChangeAspect="1"/>
          </p:cNvPicPr>
          <p:nvPr/>
        </p:nvPicPr>
        <p:blipFill>
          <a:blip r:embed="rId2">
            <a:alphaModFix amt="70000"/>
          </a:blip>
          <a:stretch>
            <a:fillRect/>
          </a:stretch>
        </p:blipFill>
        <p:spPr>
          <a:xfrm>
            <a:off x="11215688" y="6290698"/>
            <a:ext cx="877393" cy="504949"/>
          </a:xfrm>
          <a:prstGeom prst="rect">
            <a:avLst/>
          </a:prstGeom>
        </p:spPr>
      </p:pic>
      <p:sp>
        <p:nvSpPr>
          <p:cNvPr id="4" name="TextBox 3">
            <a:extLst>
              <a:ext uri="{FF2B5EF4-FFF2-40B4-BE49-F238E27FC236}">
                <a16:creationId xmlns:a16="http://schemas.microsoft.com/office/drawing/2014/main" id="{9BBCD8C4-6E00-ED29-DA5C-1D10078541B0}"/>
              </a:ext>
            </a:extLst>
          </p:cNvPr>
          <p:cNvSpPr txBox="1"/>
          <p:nvPr/>
        </p:nvSpPr>
        <p:spPr>
          <a:xfrm>
            <a:off x="7759356" y="1624423"/>
            <a:ext cx="3830732" cy="5793381"/>
          </a:xfrm>
          <a:prstGeom prst="rect">
            <a:avLst/>
          </a:prstGeom>
          <a:noFill/>
        </p:spPr>
        <p:txBody>
          <a:bodyPr wrap="square" rtlCol="0">
            <a:spAutoFit/>
          </a:bodyPr>
          <a:lstStyle/>
          <a:p>
            <a:pPr algn="ctr"/>
            <a:r>
              <a:rPr lang="en-AU" b="1" dirty="0"/>
              <a:t>Discuss</a:t>
            </a:r>
          </a:p>
          <a:p>
            <a:pPr marL="800100" lvl="1" indent="-169863">
              <a:lnSpc>
                <a:spcPct val="115000"/>
              </a:lnSpc>
              <a:buBlip>
                <a:blip r:embed="rId3"/>
              </a:buBlip>
              <a:tabLst>
                <a:tab pos="179388" algn="l"/>
                <a:tab pos="447675" algn="l"/>
              </a:tabLst>
              <a:defRPr/>
            </a:pP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did you hope for in your idea of being in a relationship?</a:t>
            </a:r>
          </a:p>
          <a:p>
            <a:pPr marL="539750" marR="0" lvl="0" indent="-274638" algn="l" defTabSz="914400" rtl="0" eaLnBrk="1" fontAlgn="auto" latinLnBrk="0" hangingPunct="1">
              <a:lnSpc>
                <a:spcPct val="115000"/>
              </a:lnSpc>
              <a:spcBef>
                <a:spcPts val="0"/>
              </a:spcBef>
              <a:spcAft>
                <a:spcPts val="0"/>
              </a:spcAft>
              <a:buClrTx/>
              <a:buSzTx/>
              <a:buFont typeface="Symbol" panose="05050102010706020507" pitchFamily="18" charset="2"/>
              <a:buBlip>
                <a:blip r:embed="rId3"/>
              </a:buBlip>
              <a:tabLst>
                <a:tab pos="180340" algn="l"/>
              </a:tabLst>
              <a:defRPr/>
            </a:pP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does a good relationship look like?’</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Blip>
                <a:blip r:embed="rId3"/>
              </a:buBlip>
              <a:tabLst>
                <a:tab pos="180340" algn="l"/>
              </a:tabLst>
              <a:defRPr/>
            </a:pP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does abuse look like?’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Blip>
                <a:blip r:embed="rId3"/>
              </a:buBlip>
              <a:tabLst>
                <a:tab pos="180340" algn="l"/>
              </a:tabLst>
              <a:defRPr/>
            </a:pP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does the future look like?’</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Blip>
                <a:blip r:embed="rId3"/>
              </a:buBlip>
              <a:tabLst>
                <a:tab pos="180340" algn="l"/>
              </a:tabLst>
              <a:defRPr/>
            </a:pPr>
            <a:r>
              <a:rPr lang="en-AU"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How do these things match up, or not with your relationship with…</a:t>
            </a: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800100" lvl="1" indent="-342900">
              <a:lnSpc>
                <a:spcPct val="115000"/>
              </a:lnSpc>
              <a:spcAft>
                <a:spcPts val="800"/>
              </a:spcAft>
              <a:buBlip>
                <a:blip r:embed="rId3"/>
              </a:buBlip>
              <a:tabLst>
                <a:tab pos="180340" algn="l"/>
              </a:tabLst>
              <a:defRPr/>
            </a:pPr>
            <a:r>
              <a:rPr lang="en-AU"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Family history of DFV 'How 	do you think this has 	  affected your expectations 	       around relationships?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Blip>
                <a:blip r:embed="rId3"/>
              </a:buBlip>
              <a:tabLst>
                <a:tab pos="180340" algn="l"/>
              </a:tabLst>
              <a:defRPr/>
            </a:pPr>
            <a:endPar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en-AU" dirty="0"/>
          </a:p>
          <a:p>
            <a:endParaRPr lang="en-AU" dirty="0"/>
          </a:p>
        </p:txBody>
      </p:sp>
      <p:pic>
        <p:nvPicPr>
          <p:cNvPr id="9" name="Picture 8">
            <a:extLst>
              <a:ext uri="{FF2B5EF4-FFF2-40B4-BE49-F238E27FC236}">
                <a16:creationId xmlns:a16="http://schemas.microsoft.com/office/drawing/2014/main" id="{1B3BFA88-3346-47D5-059B-1620E0F52B56}"/>
              </a:ext>
            </a:extLst>
          </p:cNvPr>
          <p:cNvPicPr>
            <a:picLocks noChangeAspect="1"/>
          </p:cNvPicPr>
          <p:nvPr/>
        </p:nvPicPr>
        <p:blipFill>
          <a:blip r:embed="rId4"/>
          <a:stretch>
            <a:fillRect/>
          </a:stretch>
        </p:blipFill>
        <p:spPr>
          <a:xfrm rot="9474761">
            <a:off x="-479188" y="-1000336"/>
            <a:ext cx="7034689" cy="7003000"/>
          </a:xfrm>
          <a:prstGeom prst="rect">
            <a:avLst/>
          </a:prstGeom>
        </p:spPr>
      </p:pic>
      <p:sp>
        <p:nvSpPr>
          <p:cNvPr id="10" name="TextBox 9">
            <a:extLst>
              <a:ext uri="{FF2B5EF4-FFF2-40B4-BE49-F238E27FC236}">
                <a16:creationId xmlns:a16="http://schemas.microsoft.com/office/drawing/2014/main" id="{8F2E61EC-D7FC-4581-8ADB-A90EB07129DB}"/>
              </a:ext>
            </a:extLst>
          </p:cNvPr>
          <p:cNvSpPr txBox="1"/>
          <p:nvPr/>
        </p:nvSpPr>
        <p:spPr>
          <a:xfrm>
            <a:off x="1011316" y="186689"/>
            <a:ext cx="3793796" cy="4185761"/>
          </a:xfrm>
          <a:prstGeom prst="rect">
            <a:avLst/>
          </a:prstGeom>
          <a:noFill/>
        </p:spPr>
        <p:txBody>
          <a:bodyPr wrap="square" rtlCol="0">
            <a:spAutoFit/>
          </a:bodyPr>
          <a:lstStyle/>
          <a:p>
            <a:pPr algn="ctr"/>
            <a:r>
              <a:rPr lang="en-AU" b="1" dirty="0"/>
              <a:t>Consider</a:t>
            </a:r>
          </a:p>
          <a:p>
            <a:pPr marL="357188" lvl="1" indent="442913">
              <a:spcAft>
                <a:spcPts val="800"/>
              </a:spcAft>
              <a:buBlip>
                <a:blip r:embed="rId3"/>
              </a:buBlip>
              <a:tabLst>
                <a:tab pos="176213" algn="l"/>
              </a:tabLst>
              <a:defRPr/>
            </a:pPr>
            <a:r>
              <a:rPr kumimoji="0" lang="en-AU"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safety does this relationship provide VS what risk. Especially for homeless young women, queer and Trans feminine people, PWD, sex workers</a:t>
            </a:r>
          </a:p>
          <a:p>
            <a:pPr marL="177800" marR="0" lvl="0" indent="-177800" algn="l" defTabSz="914400" rtl="0" eaLnBrk="1" fontAlgn="auto" latinLnBrk="0" hangingPunct="1">
              <a:spcBef>
                <a:spcPts val="0"/>
              </a:spcBef>
              <a:spcAft>
                <a:spcPts val="800"/>
              </a:spcAft>
              <a:buClrTx/>
              <a:buSzTx/>
              <a:buFont typeface="Symbol" panose="05050102010706020507" pitchFamily="18" charset="2"/>
              <a:buBlip>
                <a:blip r:embed="rId3"/>
              </a:buBlip>
              <a:tabLst>
                <a:tab pos="180340" algn="l"/>
              </a:tabLst>
              <a:defRPr/>
            </a:pPr>
            <a:r>
              <a:rPr kumimoji="0" lang="en-AU"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are the systemic and social stigmas and disadvantages that this YP faces?</a:t>
            </a:r>
          </a:p>
          <a:p>
            <a:pPr marL="177800" marR="0" lvl="0" indent="-177800" algn="l" defTabSz="914400" rtl="0" eaLnBrk="1" fontAlgn="auto" latinLnBrk="0" hangingPunct="1">
              <a:spcBef>
                <a:spcPts val="0"/>
              </a:spcBef>
              <a:spcAft>
                <a:spcPts val="800"/>
              </a:spcAft>
              <a:buClrTx/>
              <a:buSzTx/>
              <a:buFont typeface="Symbol" panose="05050102010706020507" pitchFamily="18" charset="2"/>
              <a:buBlip>
                <a:blip r:embed="rId3"/>
              </a:buBlip>
              <a:tabLst>
                <a:tab pos="180340" algn="l"/>
              </a:tabLst>
              <a:defRPr/>
            </a:pPr>
            <a:r>
              <a:rPr lang="en-AU" sz="16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How does their partner react/behave if you try and speak with them alone? </a:t>
            </a:r>
            <a:endParaRPr kumimoji="0" lang="en-AU"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635000" lvl="1" indent="-177800">
              <a:buBlip>
                <a:blip r:embed="rId3"/>
              </a:buBlip>
              <a:defRPr/>
            </a:pPr>
            <a:r>
              <a:rPr kumimoji="0" lang="en-AU"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Safety planning VS enforcing separation</a:t>
            </a:r>
          </a:p>
          <a:p>
            <a:endParaRPr lang="en-AU" dirty="0"/>
          </a:p>
          <a:p>
            <a:r>
              <a:rPr lang="en-AU" dirty="0"/>
              <a:t> </a:t>
            </a:r>
          </a:p>
        </p:txBody>
      </p:sp>
      <p:sp>
        <p:nvSpPr>
          <p:cNvPr id="11" name="TextBox 10">
            <a:extLst>
              <a:ext uri="{FF2B5EF4-FFF2-40B4-BE49-F238E27FC236}">
                <a16:creationId xmlns:a16="http://schemas.microsoft.com/office/drawing/2014/main" id="{98670E61-DAC5-4094-D4DD-C61D4A4C80A2}"/>
              </a:ext>
            </a:extLst>
          </p:cNvPr>
          <p:cNvSpPr txBox="1"/>
          <p:nvPr/>
        </p:nvSpPr>
        <p:spPr>
          <a:xfrm>
            <a:off x="1184962" y="5218151"/>
            <a:ext cx="4494125" cy="1325021"/>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ct val="0"/>
              </a:spcBef>
              <a:buClrTx/>
              <a:buSzTx/>
              <a:buFontTx/>
              <a:buNone/>
              <a:tabLst/>
              <a:defRPr/>
            </a:pPr>
            <a:r>
              <a:rPr kumimoji="0" lang="en-US" sz="3600" b="1" i="0" u="none" strike="noStrike" kern="1200" cap="none" spc="0" normalizeH="0" baseline="0" noProof="0" dirty="0">
                <a:ln>
                  <a:noFill/>
                </a:ln>
                <a:solidFill>
                  <a:schemeClr val="bg2">
                    <a:lumMod val="25000"/>
                  </a:schemeClr>
                </a:solidFill>
                <a:effectLst/>
                <a:uLnTx/>
                <a:uFillTx/>
                <a:latin typeface="Aptos Display" panose="02110004020202020204"/>
                <a:ea typeface="+mn-ea"/>
                <a:cs typeface="+mn-cs"/>
              </a:rPr>
              <a:t>Victim Survivors/Person Experiencing Violence </a:t>
            </a:r>
          </a:p>
        </p:txBody>
      </p:sp>
    </p:spTree>
    <p:extLst>
      <p:ext uri="{BB962C8B-B14F-4D97-AF65-F5344CB8AC3E}">
        <p14:creationId xmlns:p14="http://schemas.microsoft.com/office/powerpoint/2010/main" val="14505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D64AA0-B838-565E-41FB-7019A5BA95D6}"/>
            </a:ext>
          </a:extLst>
        </p:cNvPr>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158E61B-7F3E-0649-2EE0-50A48435D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9" name="Rectangle 138">
            <a:extLst>
              <a:ext uri="{FF2B5EF4-FFF2-40B4-BE49-F238E27FC236}">
                <a16:creationId xmlns:a16="http://schemas.microsoft.com/office/drawing/2014/main" id="{8296C3AD-0E72-C03F-3944-8A903194E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1" name="Group 140">
            <a:extLst>
              <a:ext uri="{FF2B5EF4-FFF2-40B4-BE49-F238E27FC236}">
                <a16:creationId xmlns:a16="http://schemas.microsoft.com/office/drawing/2014/main" id="{4EE82BC1-557A-9E63-9515-58E3F47127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42" name="Freeform: Shape 141">
              <a:extLst>
                <a:ext uri="{FF2B5EF4-FFF2-40B4-BE49-F238E27FC236}">
                  <a16:creationId xmlns:a16="http://schemas.microsoft.com/office/drawing/2014/main" id="{4CC0D0C7-E2C2-79B4-3D99-88CDCD667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3" name="Freeform: Shape 142">
              <a:extLst>
                <a:ext uri="{FF2B5EF4-FFF2-40B4-BE49-F238E27FC236}">
                  <a16:creationId xmlns:a16="http://schemas.microsoft.com/office/drawing/2014/main" id="{B65863EC-3CCA-D744-4B0F-93C1CC62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4" name="Freeform: Shape 143">
              <a:extLst>
                <a:ext uri="{FF2B5EF4-FFF2-40B4-BE49-F238E27FC236}">
                  <a16:creationId xmlns:a16="http://schemas.microsoft.com/office/drawing/2014/main" id="{C60A21BA-8CDC-DDB1-B7C4-9D666950A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5" name="Freeform: Shape 144">
              <a:extLst>
                <a:ext uri="{FF2B5EF4-FFF2-40B4-BE49-F238E27FC236}">
                  <a16:creationId xmlns:a16="http://schemas.microsoft.com/office/drawing/2014/main" id="{19205F5F-3C64-C0FF-6981-BE3E86C2E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47" name="Group 146">
            <a:extLst>
              <a:ext uri="{FF2B5EF4-FFF2-40B4-BE49-F238E27FC236}">
                <a16:creationId xmlns:a16="http://schemas.microsoft.com/office/drawing/2014/main" id="{B4BDC237-21EC-AA12-8C10-1B0C0F728F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48" name="Freeform: Shape 147">
              <a:extLst>
                <a:ext uri="{FF2B5EF4-FFF2-40B4-BE49-F238E27FC236}">
                  <a16:creationId xmlns:a16="http://schemas.microsoft.com/office/drawing/2014/main" id="{FB95B9A6-04B0-4ACB-AE38-CF7770BDF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9" name="Freeform: Shape 148">
              <a:extLst>
                <a:ext uri="{FF2B5EF4-FFF2-40B4-BE49-F238E27FC236}">
                  <a16:creationId xmlns:a16="http://schemas.microsoft.com/office/drawing/2014/main" id="{78960DF1-87BF-CB0D-597E-0EF6DF6DF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0" name="Freeform: Shape 149">
              <a:extLst>
                <a:ext uri="{FF2B5EF4-FFF2-40B4-BE49-F238E27FC236}">
                  <a16:creationId xmlns:a16="http://schemas.microsoft.com/office/drawing/2014/main" id="{492B6BB9-B1BB-ED08-E2D6-7A0C371D3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2" name="Picture 1">
            <a:extLst>
              <a:ext uri="{FF2B5EF4-FFF2-40B4-BE49-F238E27FC236}">
                <a16:creationId xmlns:a16="http://schemas.microsoft.com/office/drawing/2014/main" id="{C0120868-F56F-6AA3-33A9-22063E1DF05B}"/>
              </a:ext>
            </a:extLst>
          </p:cNvPr>
          <p:cNvPicPr>
            <a:picLocks noChangeAspect="1"/>
          </p:cNvPicPr>
          <p:nvPr/>
        </p:nvPicPr>
        <p:blipFill>
          <a:blip r:embed="rId2">
            <a:alphaModFix amt="70000"/>
          </a:blip>
          <a:stretch>
            <a:fillRect/>
          </a:stretch>
        </p:blipFill>
        <p:spPr>
          <a:xfrm>
            <a:off x="11127335" y="6242308"/>
            <a:ext cx="895905" cy="515603"/>
          </a:xfrm>
          <a:prstGeom prst="rect">
            <a:avLst/>
          </a:prstGeom>
        </p:spPr>
      </p:pic>
      <p:sp>
        <p:nvSpPr>
          <p:cNvPr id="4" name="TextBox 3">
            <a:extLst>
              <a:ext uri="{FF2B5EF4-FFF2-40B4-BE49-F238E27FC236}">
                <a16:creationId xmlns:a16="http://schemas.microsoft.com/office/drawing/2014/main" id="{E0CDCEA7-1967-59EE-62F4-9CF9A1113E71}"/>
              </a:ext>
            </a:extLst>
          </p:cNvPr>
          <p:cNvSpPr txBox="1"/>
          <p:nvPr/>
        </p:nvSpPr>
        <p:spPr>
          <a:xfrm>
            <a:off x="7899767" y="1815052"/>
            <a:ext cx="4004158" cy="5253233"/>
          </a:xfrm>
          <a:prstGeom prst="rect">
            <a:avLst/>
          </a:prstGeom>
          <a:noFill/>
        </p:spPr>
        <p:txBody>
          <a:bodyPr wrap="square" rtlCol="0">
            <a:spAutoFit/>
          </a:bodyPr>
          <a:lstStyle/>
          <a:p>
            <a:pPr algn="ctr"/>
            <a:r>
              <a:rPr lang="en-AU" b="1" dirty="0"/>
              <a:t>Discuss</a:t>
            </a:r>
          </a:p>
          <a:p>
            <a:pPr marL="625475" lvl="1" indent="-265113">
              <a:buBlip>
                <a:blip r:embed="rId3"/>
              </a:buBlip>
              <a:tabLst>
                <a:tab pos="180340" algn="l"/>
              </a:tabLst>
              <a:defRPr/>
            </a:pP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did you hope for in your idea of being in a relationship? </a:t>
            </a:r>
          </a:p>
          <a:p>
            <a:pPr marL="342900" marR="0" lvl="0" indent="-246063" algn="l" defTabSz="914400" rtl="0" eaLnBrk="1" fontAlgn="auto" latinLnBrk="0" hangingPunct="1">
              <a:spcBef>
                <a:spcPts val="0"/>
              </a:spcBef>
              <a:spcAft>
                <a:spcPts val="0"/>
              </a:spcAft>
              <a:buClrTx/>
              <a:buSzTx/>
              <a:buFont typeface="Symbol" panose="05050102010706020507" pitchFamily="18" charset="2"/>
              <a:buBlip>
                <a:blip r:embed="rId3"/>
              </a:buBlip>
              <a:tabLst>
                <a:tab pos="180340" algn="l"/>
              </a:tabLst>
              <a:defRPr/>
            </a:pP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does a good relationship look like?’</a:t>
            </a:r>
          </a:p>
          <a:p>
            <a:pPr marL="342900" marR="0" lvl="0" indent="-342900" algn="l" defTabSz="914400" rtl="0" eaLnBrk="1" fontAlgn="auto" latinLnBrk="0" hangingPunct="1">
              <a:spcBef>
                <a:spcPts val="0"/>
              </a:spcBef>
              <a:spcAft>
                <a:spcPts val="0"/>
              </a:spcAft>
              <a:buClrTx/>
              <a:buSzTx/>
              <a:buFont typeface="Symbol" panose="05050102010706020507" pitchFamily="18" charset="2"/>
              <a:buBlip>
                <a:blip r:embed="rId3"/>
              </a:buBlip>
              <a:tabLst>
                <a:tab pos="176213" algn="l"/>
              </a:tabLst>
              <a:defRPr/>
            </a:pPr>
            <a:r>
              <a:rPr lang="en-AU"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What does a good partner act like?</a:t>
            </a:r>
            <a:endPar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Blip>
                <a:blip r:embed="rId3"/>
              </a:buBlip>
              <a:tabLst>
                <a:tab pos="176213" algn="l"/>
              </a:tabLst>
              <a:defRPr/>
            </a:pP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does abuse look like?’ </a:t>
            </a:r>
          </a:p>
          <a:p>
            <a:pPr marL="342900" marR="0" lvl="0" indent="-342900" algn="l" defTabSz="914400" rtl="0" eaLnBrk="1" fontAlgn="auto" latinLnBrk="0" hangingPunct="1">
              <a:spcBef>
                <a:spcPts val="0"/>
              </a:spcBef>
              <a:spcAft>
                <a:spcPts val="800"/>
              </a:spcAft>
              <a:buClrTx/>
              <a:buSzTx/>
              <a:buFont typeface="Symbol" panose="05050102010706020507" pitchFamily="18" charset="2"/>
              <a:buBlip>
                <a:blip r:embed="rId3"/>
              </a:buBlip>
              <a:tabLst>
                <a:tab pos="176213" algn="l"/>
              </a:tabLst>
              <a:defRPr/>
            </a:pP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does the future look like?’</a:t>
            </a:r>
          </a:p>
          <a:p>
            <a:pPr marL="342900" marR="0" lvl="0" indent="-246063" algn="l" defTabSz="914400" rtl="0" eaLnBrk="1" fontAlgn="auto" latinLnBrk="0" hangingPunct="1">
              <a:spcBef>
                <a:spcPts val="0"/>
              </a:spcBef>
              <a:spcAft>
                <a:spcPts val="800"/>
              </a:spcAft>
              <a:buClrTx/>
              <a:buSzTx/>
              <a:buFont typeface="Symbol" panose="05050102010706020507" pitchFamily="18" charset="2"/>
              <a:buBlip>
                <a:blip r:embed="rId3"/>
              </a:buBlip>
              <a:tabLst>
                <a:tab pos="180340" algn="l"/>
              </a:tabLst>
              <a:defRPr/>
            </a:pPr>
            <a:r>
              <a:rPr lang="en-AU" sz="1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a:t>
            </a:r>
            <a:r>
              <a:rPr kumimoji="0" lang="en-AU"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Who do YOU want to be in your relationship?’ </a:t>
            </a:r>
          </a:p>
          <a:p>
            <a:pPr marL="546100" lvl="1" indent="-193675">
              <a:spcAft>
                <a:spcPts val="800"/>
              </a:spcAft>
              <a:buBlip>
                <a:blip r:embed="rId3"/>
              </a:buBlip>
              <a:tabLst>
                <a:tab pos="180340" algn="l"/>
              </a:tabLst>
              <a:defRPr/>
            </a:pPr>
            <a:r>
              <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Family history of DFV 'How do you think this has affected your ability to have/behave 	respectfully in relationships?</a:t>
            </a:r>
          </a:p>
          <a:p>
            <a:pPr marR="0" lvl="0" algn="l" defTabSz="914400" rtl="0" eaLnBrk="1" fontAlgn="auto" latinLnBrk="0" hangingPunct="1">
              <a:lnSpc>
                <a:spcPct val="115000"/>
              </a:lnSpc>
              <a:spcBef>
                <a:spcPts val="0"/>
              </a:spcBef>
              <a:spcAft>
                <a:spcPts val="800"/>
              </a:spcAft>
              <a:buClrTx/>
              <a:buSzTx/>
              <a:tabLst>
                <a:tab pos="180340" algn="l"/>
              </a:tabLst>
              <a:defRPr/>
            </a:pPr>
            <a:endParaRPr kumimoji="0" lang="en-AU"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en-AU" dirty="0"/>
          </a:p>
          <a:p>
            <a:endParaRPr lang="en-AU" dirty="0"/>
          </a:p>
        </p:txBody>
      </p:sp>
      <p:pic>
        <p:nvPicPr>
          <p:cNvPr id="9" name="Picture 8">
            <a:extLst>
              <a:ext uri="{FF2B5EF4-FFF2-40B4-BE49-F238E27FC236}">
                <a16:creationId xmlns:a16="http://schemas.microsoft.com/office/drawing/2014/main" id="{57AADEDC-E85C-BBEC-8FBE-5D3606B0EFAB}"/>
              </a:ext>
            </a:extLst>
          </p:cNvPr>
          <p:cNvPicPr>
            <a:picLocks noChangeAspect="1"/>
          </p:cNvPicPr>
          <p:nvPr/>
        </p:nvPicPr>
        <p:blipFill>
          <a:blip r:embed="rId4"/>
          <a:stretch>
            <a:fillRect/>
          </a:stretch>
        </p:blipFill>
        <p:spPr>
          <a:xfrm rot="9474761">
            <a:off x="-479188" y="-1000336"/>
            <a:ext cx="7034689" cy="7003000"/>
          </a:xfrm>
          <a:prstGeom prst="rect">
            <a:avLst/>
          </a:prstGeom>
        </p:spPr>
      </p:pic>
      <p:sp>
        <p:nvSpPr>
          <p:cNvPr id="10" name="TextBox 9">
            <a:extLst>
              <a:ext uri="{FF2B5EF4-FFF2-40B4-BE49-F238E27FC236}">
                <a16:creationId xmlns:a16="http://schemas.microsoft.com/office/drawing/2014/main" id="{D87477B4-5DFF-56B8-15C0-9DA5DEEC3AFB}"/>
              </a:ext>
            </a:extLst>
          </p:cNvPr>
          <p:cNvSpPr txBox="1"/>
          <p:nvPr/>
        </p:nvSpPr>
        <p:spPr>
          <a:xfrm>
            <a:off x="1030880" y="272873"/>
            <a:ext cx="3597837" cy="3886962"/>
          </a:xfrm>
          <a:prstGeom prst="rect">
            <a:avLst/>
          </a:prstGeom>
          <a:noFill/>
        </p:spPr>
        <p:txBody>
          <a:bodyPr wrap="square" rtlCol="0">
            <a:spAutoFit/>
          </a:bodyPr>
          <a:lstStyle/>
          <a:p>
            <a:pPr algn="ctr"/>
            <a:r>
              <a:rPr lang="en-AU" b="1" dirty="0"/>
              <a:t>Consider</a:t>
            </a:r>
          </a:p>
          <a:p>
            <a:pPr marL="533400" lvl="1" indent="-177800">
              <a:lnSpc>
                <a:spcPct val="107000"/>
              </a:lnSpc>
              <a:buBlip>
                <a:blip r:embed="rId3"/>
              </a:buBlip>
            </a:pPr>
            <a:r>
              <a:rPr lang="en-AU" kern="100" dirty="0">
                <a:latin typeface="Aptos" panose="020B0004020202020204" pitchFamily="34" charset="0"/>
                <a:ea typeface="Aptos" panose="020B0004020202020204" pitchFamily="34" charset="0"/>
                <a:cs typeface="Times New Roman" panose="02020603050405020304" pitchFamily="18" charset="0"/>
              </a:rPr>
              <a:t>Shame, its benefits and pitfalls incl pre-existing MH issues</a:t>
            </a:r>
          </a:p>
          <a:p>
            <a:pPr marL="342900" lvl="0" indent="-342900">
              <a:lnSpc>
                <a:spcPct val="107000"/>
              </a:lnSpc>
              <a:buFont typeface="Symbol" panose="05050102010706020507" pitchFamily="18" charset="2"/>
              <a:buBlip>
                <a:blip r:embed="rId3"/>
              </a:buBlip>
            </a:pPr>
            <a:r>
              <a:rPr lang="en-AU" kern="100" dirty="0">
                <a:latin typeface="Aptos" panose="020B0004020202020204" pitchFamily="34" charset="0"/>
                <a:ea typeface="Aptos" panose="020B0004020202020204" pitchFamily="34" charset="0"/>
                <a:cs typeface="Times New Roman" panose="02020603050405020304" pitchFamily="18" charset="0"/>
              </a:rPr>
              <a:t>What are the privileges and entitlements that this YP has in comparison to their partner? </a:t>
            </a:r>
          </a:p>
          <a:p>
            <a:pPr marL="342900" lvl="0" indent="-342900">
              <a:lnSpc>
                <a:spcPct val="107000"/>
              </a:lnSpc>
              <a:buFont typeface="Symbol" panose="05050102010706020507" pitchFamily="18" charset="2"/>
              <a:buBlip>
                <a:blip r:embed="rId3"/>
              </a:buBlip>
            </a:pPr>
            <a:r>
              <a:rPr lang="en-AU" kern="100" dirty="0">
                <a:latin typeface="Aptos" panose="020B0004020202020204" pitchFamily="34" charset="0"/>
                <a:ea typeface="Aptos" panose="020B0004020202020204" pitchFamily="34" charset="0"/>
                <a:cs typeface="Times New Roman" panose="02020603050405020304" pitchFamily="18" charset="0"/>
              </a:rPr>
              <a:t>How do they react if a worker        speaks to partner alone? </a:t>
            </a:r>
          </a:p>
          <a:p>
            <a:pPr marL="622300" lvl="0" indent="-355600">
              <a:lnSpc>
                <a:spcPct val="107000"/>
              </a:lnSpc>
              <a:buFont typeface="Symbol" panose="05050102010706020507" pitchFamily="18" charset="2"/>
              <a:buBlip>
                <a:blip r:embed="rId3"/>
              </a:buBlip>
            </a:pPr>
            <a:r>
              <a:rPr lang="en-AU" kern="100" dirty="0">
                <a:latin typeface="Aptos" panose="020B0004020202020204" pitchFamily="34" charset="0"/>
                <a:ea typeface="Aptos" panose="020B0004020202020204" pitchFamily="34" charset="0"/>
                <a:cs typeface="Times New Roman" panose="02020603050405020304" pitchFamily="18" charset="0"/>
              </a:rPr>
              <a:t>Their description of a feeling/emotion vs an action</a:t>
            </a:r>
          </a:p>
          <a:p>
            <a:endParaRPr lang="en-AU" dirty="0"/>
          </a:p>
          <a:p>
            <a:r>
              <a:rPr lang="en-AU" dirty="0"/>
              <a:t> </a:t>
            </a:r>
          </a:p>
        </p:txBody>
      </p:sp>
      <p:sp>
        <p:nvSpPr>
          <p:cNvPr id="11" name="TextBox 10">
            <a:extLst>
              <a:ext uri="{FF2B5EF4-FFF2-40B4-BE49-F238E27FC236}">
                <a16:creationId xmlns:a16="http://schemas.microsoft.com/office/drawing/2014/main" id="{3953A4D1-951B-729E-2F97-12A299AB71DE}"/>
              </a:ext>
            </a:extLst>
          </p:cNvPr>
          <p:cNvSpPr txBox="1"/>
          <p:nvPr/>
        </p:nvSpPr>
        <p:spPr>
          <a:xfrm>
            <a:off x="1437649" y="5294213"/>
            <a:ext cx="3286002" cy="7423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buClrTx/>
              <a:buSzTx/>
              <a:buFontTx/>
              <a:buNone/>
              <a:tabLst/>
              <a:defRPr/>
            </a:pPr>
            <a:r>
              <a:rPr kumimoji="0" lang="en-US" sz="3200" b="1" i="0" u="none" strike="noStrike" kern="1200" cap="none" spc="0" normalizeH="0" baseline="0" noProof="0" dirty="0">
                <a:ln>
                  <a:noFill/>
                </a:ln>
                <a:solidFill>
                  <a:schemeClr val="bg2">
                    <a:lumMod val="25000"/>
                  </a:schemeClr>
                </a:solidFill>
                <a:effectLst/>
                <a:uLnTx/>
                <a:uFillTx/>
                <a:latin typeface="Aptos Display" panose="02110004020202020204"/>
                <a:ea typeface="+mn-ea"/>
                <a:cs typeface="+mn-cs"/>
              </a:rPr>
              <a:t>Person Using Violence/Abuse </a:t>
            </a:r>
          </a:p>
        </p:txBody>
      </p:sp>
    </p:spTree>
    <p:extLst>
      <p:ext uri="{BB962C8B-B14F-4D97-AF65-F5344CB8AC3E}">
        <p14:creationId xmlns:p14="http://schemas.microsoft.com/office/powerpoint/2010/main" val="297432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5C30E1-F0B3-3CE7-1CB9-C89FF74C3B78}"/>
            </a:ext>
          </a:extLst>
        </p:cNvPr>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E101B503-A63E-35F0-8E38-B75BFF32D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8" name="Rectangle 87">
            <a:extLst>
              <a:ext uri="{FF2B5EF4-FFF2-40B4-BE49-F238E27FC236}">
                <a16:creationId xmlns:a16="http://schemas.microsoft.com/office/drawing/2014/main" id="{9826A75C-C814-8FA9-A439-85A650421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89" name="Group 88">
            <a:extLst>
              <a:ext uri="{FF2B5EF4-FFF2-40B4-BE49-F238E27FC236}">
                <a16:creationId xmlns:a16="http://schemas.microsoft.com/office/drawing/2014/main" id="{35732125-75FE-7B86-0783-C12B329AC7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95" name="Freeform: Shape 94">
              <a:extLst>
                <a:ext uri="{FF2B5EF4-FFF2-40B4-BE49-F238E27FC236}">
                  <a16:creationId xmlns:a16="http://schemas.microsoft.com/office/drawing/2014/main" id="{D80FB57B-1715-3FFE-CA97-45D7713EC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6" name="Freeform: Shape 95">
              <a:extLst>
                <a:ext uri="{FF2B5EF4-FFF2-40B4-BE49-F238E27FC236}">
                  <a16:creationId xmlns:a16="http://schemas.microsoft.com/office/drawing/2014/main" id="{B6131389-B547-7AC1-F431-30E26446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7" name="Freeform: Shape 96">
              <a:extLst>
                <a:ext uri="{FF2B5EF4-FFF2-40B4-BE49-F238E27FC236}">
                  <a16:creationId xmlns:a16="http://schemas.microsoft.com/office/drawing/2014/main" id="{59EE2A0F-953D-53AB-9FB5-4BF53EDC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8" name="Freeform: Shape 97">
              <a:extLst>
                <a:ext uri="{FF2B5EF4-FFF2-40B4-BE49-F238E27FC236}">
                  <a16:creationId xmlns:a16="http://schemas.microsoft.com/office/drawing/2014/main" id="{C88FE57A-0E51-27B6-8DF9-6E705F822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1" name="Freeform: Shape 90">
              <a:extLst>
                <a:ext uri="{FF2B5EF4-FFF2-40B4-BE49-F238E27FC236}">
                  <a16:creationId xmlns:a16="http://schemas.microsoft.com/office/drawing/2014/main" id="{5E731408-A23F-60C4-BB6D-E35F54F1E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6" name="TextBox 5">
            <a:extLst>
              <a:ext uri="{FF2B5EF4-FFF2-40B4-BE49-F238E27FC236}">
                <a16:creationId xmlns:a16="http://schemas.microsoft.com/office/drawing/2014/main" id="{4DD465C6-EDCD-56B1-9000-6A321CB587B3}"/>
              </a:ext>
            </a:extLst>
          </p:cNvPr>
          <p:cNvSpPr txBox="1"/>
          <p:nvPr/>
        </p:nvSpPr>
        <p:spPr>
          <a:xfrm>
            <a:off x="6090573" y="801866"/>
            <a:ext cx="5956807" cy="5230634"/>
          </a:xfrm>
          <a:prstGeom prst="rect">
            <a:avLst/>
          </a:prstGeom>
          <a:noFill/>
          <a:ln>
            <a:noFill/>
          </a:ln>
        </p:spPr>
        <p:txBody>
          <a:bodyPr vert="horz" lIns="91440" tIns="45720" rIns="91440" bIns="45720" rtlCol="0" anchor="ctr">
            <a:normAutofit/>
          </a:bodyPr>
          <a:lstStyle/>
          <a:p>
            <a:pPr marR="0" lvl="0" algn="l" defTabSz="914400" rtl="0" eaLnBrk="1" fontAlgn="auto" latinLnBrk="0" hangingPunct="1">
              <a:lnSpc>
                <a:spcPct val="90000"/>
              </a:lnSpc>
              <a:spcBef>
                <a:spcPts val="0"/>
              </a:spcBef>
              <a:spcAft>
                <a:spcPts val="0"/>
              </a:spcAft>
              <a:buClrTx/>
              <a:buSzTx/>
              <a:tabLst>
                <a:tab pos="180340" algn="l"/>
              </a:tabLst>
              <a:defRPr/>
            </a:pPr>
            <a:endParaRPr kumimoji="0" lang="en-US" sz="18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F9A0F548-BFD1-3A45-358A-8904CB1B59B9}"/>
              </a:ext>
            </a:extLst>
          </p:cNvPr>
          <p:cNvPicPr>
            <a:picLocks noChangeAspect="1"/>
          </p:cNvPicPr>
          <p:nvPr/>
        </p:nvPicPr>
        <p:blipFill>
          <a:blip r:embed="rId2">
            <a:alphaModFix amt="70000"/>
          </a:blip>
          <a:stretch>
            <a:fillRect/>
          </a:stretch>
        </p:blipFill>
        <p:spPr>
          <a:xfrm>
            <a:off x="10499200" y="5791200"/>
            <a:ext cx="1548181" cy="890995"/>
          </a:xfrm>
          <a:prstGeom prst="rect">
            <a:avLst/>
          </a:prstGeom>
        </p:spPr>
      </p:pic>
      <p:sp>
        <p:nvSpPr>
          <p:cNvPr id="7" name="TextBox 6">
            <a:extLst>
              <a:ext uri="{FF2B5EF4-FFF2-40B4-BE49-F238E27FC236}">
                <a16:creationId xmlns:a16="http://schemas.microsoft.com/office/drawing/2014/main" id="{603D2E52-CDD6-2463-96B7-027837FCFA10}"/>
              </a:ext>
            </a:extLst>
          </p:cNvPr>
          <p:cNvSpPr txBox="1"/>
          <p:nvPr/>
        </p:nvSpPr>
        <p:spPr>
          <a:xfrm>
            <a:off x="144620" y="2817018"/>
            <a:ext cx="4503730" cy="1200329"/>
          </a:xfrm>
          <a:prstGeom prst="rect">
            <a:avLst/>
          </a:prstGeom>
          <a:noFill/>
        </p:spPr>
        <p:txBody>
          <a:bodyPr wrap="square" rtlCol="0">
            <a:spAutoFit/>
          </a:bodyPr>
          <a:lstStyle/>
          <a:p>
            <a:pPr algn="ctr"/>
            <a:r>
              <a:rPr lang="en-AU" sz="3600" b="1" dirty="0">
                <a:solidFill>
                  <a:schemeClr val="bg2">
                    <a:lumMod val="25000"/>
                  </a:schemeClr>
                </a:solidFill>
              </a:rPr>
              <a:t>The Relationship Dynamics </a:t>
            </a:r>
          </a:p>
        </p:txBody>
      </p:sp>
      <p:sp>
        <p:nvSpPr>
          <p:cNvPr id="4" name="TextBox 3">
            <a:extLst>
              <a:ext uri="{FF2B5EF4-FFF2-40B4-BE49-F238E27FC236}">
                <a16:creationId xmlns:a16="http://schemas.microsoft.com/office/drawing/2014/main" id="{5FCD2554-A42A-590F-2A31-83538C913DDE}"/>
              </a:ext>
            </a:extLst>
          </p:cNvPr>
          <p:cNvSpPr txBox="1"/>
          <p:nvPr/>
        </p:nvSpPr>
        <p:spPr>
          <a:xfrm>
            <a:off x="5807410" y="1146795"/>
            <a:ext cx="5956807" cy="4514381"/>
          </a:xfrm>
          <a:prstGeom prst="rect">
            <a:avLst/>
          </a:prstGeom>
          <a:noFill/>
          <a:ln>
            <a:noFill/>
          </a:ln>
        </p:spPr>
        <p:txBody>
          <a:bodyPr vert="horz" lIns="91440" tIns="45720" rIns="91440" bIns="45720" rtlCol="0" anchor="ctr">
            <a:normAutofit fontScale="70000" lnSpcReduction="20000"/>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Blip>
                <a:blip r:embed="rId3"/>
              </a:buBlip>
              <a:tabLst>
                <a:tab pos="180340" algn="l"/>
              </a:tabLst>
              <a:defRPr/>
            </a:pPr>
            <a:r>
              <a:rPr lang="en-AU" sz="2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Is there an ongoing pattern </a:t>
            </a:r>
            <a:r>
              <a:rPr lang="en-AU" sz="280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beyond</a:t>
            </a:r>
            <a:r>
              <a:rPr lang="en-AU" sz="2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outbursts and ‘elevated incidents’?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Blip>
                <a:blip r:embed="rId3"/>
              </a:buBlip>
              <a:tabLst>
                <a:tab pos="180340" algn="l"/>
              </a:tabLst>
              <a:defRPr/>
            </a:pPr>
            <a:r>
              <a:rPr lang="en-AU" sz="2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Are there high levels of unfounded sexual jealousy demonstrated?</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Blip>
                <a:blip r:embed="rId3"/>
              </a:buBlip>
              <a:tabLst>
                <a:tab pos="180340" algn="l"/>
              </a:tabLst>
              <a:defRPr/>
            </a:pPr>
            <a:r>
              <a:rPr lang="en-AU" sz="2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Is one person fixated on blaming, putting down, or shaming the other person to you?</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Blip>
                <a:blip r:embed="rId3"/>
              </a:buBlip>
              <a:tabLst>
                <a:tab pos="180340" algn="l"/>
              </a:tabLst>
              <a:defRPr/>
            </a:pPr>
            <a:r>
              <a:rPr lang="en-AU" sz="2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Have other young people told you of behaviours from one of the couple that indicate abuse? </a:t>
            </a:r>
          </a:p>
          <a:p>
            <a:pPr marL="342900" indent="-342900">
              <a:lnSpc>
                <a:spcPct val="115000"/>
              </a:lnSpc>
              <a:buBlip>
                <a:blip r:embed="rId3"/>
              </a:buBlip>
              <a:tabLst>
                <a:tab pos="180340" algn="l"/>
              </a:tabLst>
              <a:defRPr/>
            </a:pPr>
            <a:r>
              <a:rPr lang="en-AU" sz="2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Upon analysis, do you believe that there is abuse occurring by one person against the other in this relationship?</a:t>
            </a:r>
          </a:p>
          <a:p>
            <a:pPr marL="342900" indent="-342900">
              <a:lnSpc>
                <a:spcPct val="115000"/>
              </a:lnSpc>
              <a:buBlip>
                <a:blip r:embed="rId3"/>
              </a:buBlip>
              <a:tabLst>
                <a:tab pos="180340" algn="l"/>
              </a:tabLst>
              <a:defRPr/>
            </a:pPr>
            <a:r>
              <a:rPr kumimoji="0" lang="en-AU" sz="2800" b="0" i="0" u="none" strike="noStrike" kern="1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Have you conferred with a colleague who knows these young people well or has spent time with one or both of them? </a:t>
            </a:r>
            <a:endParaRPr kumimoji="0" lang="en-US" sz="18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DEC9B480-C988-9B64-86D1-7C757831845F}"/>
              </a:ext>
            </a:extLst>
          </p:cNvPr>
          <p:cNvSpPr txBox="1"/>
          <p:nvPr/>
        </p:nvSpPr>
        <p:spPr>
          <a:xfrm>
            <a:off x="5946258" y="720608"/>
            <a:ext cx="1425455" cy="461665"/>
          </a:xfrm>
          <a:prstGeom prst="rect">
            <a:avLst/>
          </a:prstGeom>
          <a:noFill/>
        </p:spPr>
        <p:txBody>
          <a:bodyPr wrap="none" rtlCol="0">
            <a:spAutoFit/>
          </a:bodyPr>
          <a:lstStyle/>
          <a:p>
            <a:r>
              <a:rPr lang="en-AU" sz="2400" b="1" dirty="0"/>
              <a:t>Observe </a:t>
            </a:r>
          </a:p>
        </p:txBody>
      </p:sp>
    </p:spTree>
    <p:extLst>
      <p:ext uri="{BB962C8B-B14F-4D97-AF65-F5344CB8AC3E}">
        <p14:creationId xmlns:p14="http://schemas.microsoft.com/office/powerpoint/2010/main" val="236869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433D1-7F88-3883-C1AD-33B22D5CB458}"/>
            </a:ext>
          </a:extLst>
        </p:cNvPr>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B6A9DAD-F920-D084-18F6-642C0A49A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2B51EC4-C7B3-CA61-0014-60ADCC492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78" name="Group 77">
            <a:extLst>
              <a:ext uri="{FF2B5EF4-FFF2-40B4-BE49-F238E27FC236}">
                <a16:creationId xmlns:a16="http://schemas.microsoft.com/office/drawing/2014/main" id="{BB924A97-FE3C-7E8D-EDB8-93E8F09CA3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79" name="Freeform: Shape 78">
              <a:extLst>
                <a:ext uri="{FF2B5EF4-FFF2-40B4-BE49-F238E27FC236}">
                  <a16:creationId xmlns:a16="http://schemas.microsoft.com/office/drawing/2014/main" id="{E657C92D-5B5F-429F-5F2A-B4B1A416B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8D438C01-DC15-A3D1-4B15-AD03E2401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23C12710-FB9D-69B5-664E-637BC75FD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F8E86B44-56EE-D002-D361-8CCE5227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07E3686F-44F7-DD97-179A-D7768DD97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5E27EA67-E3BC-A3B6-CC45-7A6507A85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51352852-1BA2-D164-21E3-BA634A9E9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7" name="TextBox 6">
            <a:extLst>
              <a:ext uri="{FF2B5EF4-FFF2-40B4-BE49-F238E27FC236}">
                <a16:creationId xmlns:a16="http://schemas.microsoft.com/office/drawing/2014/main" id="{43D10367-7BF8-628C-3A75-F0C4843BDE48}"/>
              </a:ext>
            </a:extLst>
          </p:cNvPr>
          <p:cNvSpPr txBox="1"/>
          <p:nvPr/>
        </p:nvSpPr>
        <p:spPr>
          <a:xfrm>
            <a:off x="2704591" y="2274838"/>
            <a:ext cx="6599830" cy="2308324"/>
          </a:xfrm>
          <a:prstGeom prst="rect">
            <a:avLst/>
          </a:prstGeom>
          <a:noFill/>
        </p:spPr>
        <p:txBody>
          <a:bodyPr wrap="square" rtlCol="0">
            <a:spAutoFit/>
          </a:bodyPr>
          <a:lstStyle/>
          <a:p>
            <a:pPr algn="ctr"/>
            <a:r>
              <a:rPr lang="en-AU" sz="3600" b="1" dirty="0">
                <a:solidFill>
                  <a:schemeClr val="bg2">
                    <a:lumMod val="25000"/>
                  </a:schemeClr>
                </a:solidFill>
              </a:rPr>
              <a:t>What equips us </a:t>
            </a:r>
          </a:p>
          <a:p>
            <a:pPr algn="ctr"/>
            <a:r>
              <a:rPr lang="en-AU" sz="3600" b="1" dirty="0">
                <a:solidFill>
                  <a:schemeClr val="bg2">
                    <a:lumMod val="25000"/>
                  </a:schemeClr>
                </a:solidFill>
              </a:rPr>
              <a:t>to better respond to risk, increase safety and foster accountability?    </a:t>
            </a:r>
          </a:p>
        </p:txBody>
      </p:sp>
      <p:pic>
        <p:nvPicPr>
          <p:cNvPr id="2" name="Picture 1">
            <a:extLst>
              <a:ext uri="{FF2B5EF4-FFF2-40B4-BE49-F238E27FC236}">
                <a16:creationId xmlns:a16="http://schemas.microsoft.com/office/drawing/2014/main" id="{E6B17B24-871A-1BFD-5D16-D6479CCDF065}"/>
              </a:ext>
            </a:extLst>
          </p:cNvPr>
          <p:cNvPicPr>
            <a:picLocks noChangeAspect="1"/>
          </p:cNvPicPr>
          <p:nvPr/>
        </p:nvPicPr>
        <p:blipFill>
          <a:blip r:embed="rId2">
            <a:alphaModFix amt="70000"/>
          </a:blip>
          <a:stretch>
            <a:fillRect/>
          </a:stretch>
        </p:blipFill>
        <p:spPr>
          <a:xfrm>
            <a:off x="10499200" y="5791200"/>
            <a:ext cx="1548181" cy="890995"/>
          </a:xfrm>
          <a:prstGeom prst="rect">
            <a:avLst/>
          </a:prstGeom>
        </p:spPr>
      </p:pic>
    </p:spTree>
    <p:extLst>
      <p:ext uri="{BB962C8B-B14F-4D97-AF65-F5344CB8AC3E}">
        <p14:creationId xmlns:p14="http://schemas.microsoft.com/office/powerpoint/2010/main" val="146706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B01D79-7254-CF70-E634-653E955DAA84}"/>
            </a:ext>
          </a:extLst>
        </p:cNvPr>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72D4F0FF-0892-D599-2EC7-A4764174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4" name="Rectangle 103">
            <a:extLst>
              <a:ext uri="{FF2B5EF4-FFF2-40B4-BE49-F238E27FC236}">
                <a16:creationId xmlns:a16="http://schemas.microsoft.com/office/drawing/2014/main" id="{0A59F501-8514-4451-CE68-9BC2FA29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CD7DE2B-A01A-116E-9251-C0ED1A5A6119}"/>
              </a:ext>
            </a:extLst>
          </p:cNvPr>
          <p:cNvSpPr txBox="1"/>
          <p:nvPr/>
        </p:nvSpPr>
        <p:spPr>
          <a:xfrm>
            <a:off x="641398" y="2929233"/>
            <a:ext cx="3808395" cy="2107988"/>
          </a:xfrm>
          <a:prstGeom prst="rect">
            <a:avLst/>
          </a:prstGeom>
        </p:spPr>
        <p:txBody>
          <a:bodyPr vert="horz" lIns="91440" tIns="45720" rIns="91440" bIns="45720" rtlCol="0" anchor="ctr">
            <a:normAutofit fontScale="5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6500" b="1" dirty="0">
                <a:solidFill>
                  <a:srgbClr val="E8E8E8">
                    <a:lumMod val="25000"/>
                  </a:srgbClr>
                </a:solidFill>
                <a:latin typeface="Aptos Display" panose="02110004020202020204"/>
              </a:rPr>
              <a:t>Across systems, across safety – </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5100" b="1" dirty="0">
                <a:solidFill>
                  <a:srgbClr val="E8E8E8">
                    <a:lumMod val="25000"/>
                  </a:srgbClr>
                </a:solidFill>
                <a:latin typeface="Aptos Display" panose="02110004020202020204"/>
              </a:rPr>
              <a:t>De-Siloing our Sectors </a:t>
            </a:r>
            <a:r>
              <a:rPr lang="en-US" sz="3600" b="1" dirty="0">
                <a:solidFill>
                  <a:srgbClr val="E8E8E8">
                    <a:lumMod val="25000"/>
                  </a:srgbClr>
                </a:solidFill>
                <a:latin typeface="Aptos Display" panose="02110004020202020204"/>
              </a:rPr>
              <a:t> </a:t>
            </a:r>
            <a:endParaRPr lang="en-US" sz="2800" b="1" dirty="0">
              <a:solidFill>
                <a:srgbClr val="E8E8E8">
                  <a:lumMod val="25000"/>
                </a:srgbClr>
              </a:solidFill>
              <a:latin typeface="Aptos Display" panose="02110004020202020204"/>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en-US" sz="3600" b="1" dirty="0">
                <a:solidFill>
                  <a:srgbClr val="E8E8E8">
                    <a:lumMod val="25000"/>
                  </a:srgbClr>
                </a:solidFill>
                <a:latin typeface="Aptos Display" panose="02110004020202020204"/>
              </a:rPr>
              <a:t> </a:t>
            </a:r>
            <a:r>
              <a:rPr kumimoji="0" lang="en-US" sz="3600" b="1" i="0" u="none" strike="noStrike" kern="1200" cap="none" spc="0" normalizeH="0" baseline="0" noProof="0" dirty="0">
                <a:ln>
                  <a:noFill/>
                </a:ln>
                <a:solidFill>
                  <a:srgbClr val="E8E8E8">
                    <a:lumMod val="25000"/>
                  </a:srgbClr>
                </a:solidFill>
                <a:effectLst/>
                <a:uLnTx/>
                <a:uFillTx/>
                <a:latin typeface="Aptos Display" panose="02110004020202020204"/>
                <a:ea typeface="+mn-ea"/>
                <a:cs typeface="+mn-cs"/>
              </a:rPr>
              <a:t>     </a:t>
            </a:r>
          </a:p>
        </p:txBody>
      </p:sp>
      <p:grpSp>
        <p:nvGrpSpPr>
          <p:cNvPr id="106" name="Group 105">
            <a:extLst>
              <a:ext uri="{FF2B5EF4-FFF2-40B4-BE49-F238E27FC236}">
                <a16:creationId xmlns:a16="http://schemas.microsoft.com/office/drawing/2014/main" id="{68BF3616-443E-560E-2A1C-5D8A60B92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07" name="Freeform: Shape 106">
              <a:extLst>
                <a:ext uri="{FF2B5EF4-FFF2-40B4-BE49-F238E27FC236}">
                  <a16:creationId xmlns:a16="http://schemas.microsoft.com/office/drawing/2014/main" id="{569BD28C-09D3-9247-3368-CF8292E877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8" name="Freeform: Shape 107">
              <a:extLst>
                <a:ext uri="{FF2B5EF4-FFF2-40B4-BE49-F238E27FC236}">
                  <a16:creationId xmlns:a16="http://schemas.microsoft.com/office/drawing/2014/main" id="{7E4237EB-3E79-328C-3461-69A00BC4E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9" name="Freeform: Shape 108">
              <a:extLst>
                <a:ext uri="{FF2B5EF4-FFF2-40B4-BE49-F238E27FC236}">
                  <a16:creationId xmlns:a16="http://schemas.microsoft.com/office/drawing/2014/main" id="{91C588DD-10AC-AA50-2B12-C89ECB2DF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0" name="Freeform: Shape 109">
              <a:extLst>
                <a:ext uri="{FF2B5EF4-FFF2-40B4-BE49-F238E27FC236}">
                  <a16:creationId xmlns:a16="http://schemas.microsoft.com/office/drawing/2014/main" id="{81E30258-FC39-6A11-9475-B3F227B09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6" name="TextBox 5">
            <a:extLst>
              <a:ext uri="{FF2B5EF4-FFF2-40B4-BE49-F238E27FC236}">
                <a16:creationId xmlns:a16="http://schemas.microsoft.com/office/drawing/2014/main" id="{8BC49CB1-EA13-1A12-3C0B-EDE32DBE2EAA}"/>
              </a:ext>
            </a:extLst>
          </p:cNvPr>
          <p:cNvSpPr txBox="1"/>
          <p:nvPr/>
        </p:nvSpPr>
        <p:spPr>
          <a:xfrm>
            <a:off x="4192875" y="1401858"/>
            <a:ext cx="6128539" cy="3751732"/>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80340" algn="l"/>
              </a:tabLst>
              <a:defRPr/>
            </a:pPr>
            <a:endParaRPr kumimoji="0" lang="en-US" sz="18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grpSp>
        <p:nvGrpSpPr>
          <p:cNvPr id="112" name="Group 111">
            <a:extLst>
              <a:ext uri="{FF2B5EF4-FFF2-40B4-BE49-F238E27FC236}">
                <a16:creationId xmlns:a16="http://schemas.microsoft.com/office/drawing/2014/main" id="{626B3C83-1FF1-74AD-725E-B103CE4962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13" name="Freeform: Shape 112">
              <a:extLst>
                <a:ext uri="{FF2B5EF4-FFF2-40B4-BE49-F238E27FC236}">
                  <a16:creationId xmlns:a16="http://schemas.microsoft.com/office/drawing/2014/main" id="{8927A8C7-A7B8-8CF1-D8A5-BE3AC292F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4" name="Freeform: Shape 113">
              <a:extLst>
                <a:ext uri="{FF2B5EF4-FFF2-40B4-BE49-F238E27FC236}">
                  <a16:creationId xmlns:a16="http://schemas.microsoft.com/office/drawing/2014/main" id="{4E991E70-509E-CA3D-486D-301E398F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5" name="Freeform: Shape 114">
              <a:extLst>
                <a:ext uri="{FF2B5EF4-FFF2-40B4-BE49-F238E27FC236}">
                  <a16:creationId xmlns:a16="http://schemas.microsoft.com/office/drawing/2014/main" id="{072C3EAE-C86D-DC16-6AA0-C3A92A48E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6" name="Freeform: Shape 115">
              <a:extLst>
                <a:ext uri="{FF2B5EF4-FFF2-40B4-BE49-F238E27FC236}">
                  <a16:creationId xmlns:a16="http://schemas.microsoft.com/office/drawing/2014/main" id="{6593A326-6473-2F67-7122-F254CFC05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2" name="Picture 1">
            <a:extLst>
              <a:ext uri="{FF2B5EF4-FFF2-40B4-BE49-F238E27FC236}">
                <a16:creationId xmlns:a16="http://schemas.microsoft.com/office/drawing/2014/main" id="{E82D8534-52DA-8F82-2039-3B283F93F377}"/>
              </a:ext>
            </a:extLst>
          </p:cNvPr>
          <p:cNvPicPr>
            <a:picLocks noChangeAspect="1"/>
          </p:cNvPicPr>
          <p:nvPr/>
        </p:nvPicPr>
        <p:blipFill>
          <a:blip r:embed="rId2">
            <a:alphaModFix amt="70000"/>
          </a:blip>
          <a:stretch>
            <a:fillRect/>
          </a:stretch>
        </p:blipFill>
        <p:spPr>
          <a:xfrm>
            <a:off x="10499200" y="5791200"/>
            <a:ext cx="1548181" cy="890995"/>
          </a:xfrm>
          <a:prstGeom prst="rect">
            <a:avLst/>
          </a:prstGeom>
        </p:spPr>
      </p:pic>
      <p:sp>
        <p:nvSpPr>
          <p:cNvPr id="3" name="TextBox 2">
            <a:extLst>
              <a:ext uri="{FF2B5EF4-FFF2-40B4-BE49-F238E27FC236}">
                <a16:creationId xmlns:a16="http://schemas.microsoft.com/office/drawing/2014/main" id="{2685AD32-F035-FDCC-10AC-4D5EE02F6879}"/>
              </a:ext>
            </a:extLst>
          </p:cNvPr>
          <p:cNvSpPr txBox="1"/>
          <p:nvPr/>
        </p:nvSpPr>
        <p:spPr>
          <a:xfrm>
            <a:off x="4616959" y="1081598"/>
            <a:ext cx="5704455" cy="5134547"/>
          </a:xfrm>
          <a:prstGeom prst="rect">
            <a:avLst/>
          </a:prstGeom>
          <a:noFill/>
        </p:spPr>
        <p:txBody>
          <a:bodyPr wrap="square">
            <a:spAutoFit/>
          </a:bodyPr>
          <a:lstStyle/>
          <a:p>
            <a:pPr marL="342900" indent="-342900">
              <a:lnSpc>
                <a:spcPct val="115000"/>
              </a:lnSpc>
              <a:buBlip>
                <a:blip r:embed="rId3"/>
              </a:buBlip>
              <a:tabLst>
                <a:tab pos="180340" algn="l"/>
              </a:tabLst>
            </a:pPr>
            <a:r>
              <a:rPr lang="en-AU" sz="2400" kern="100" dirty="0">
                <a:latin typeface="Aptos" panose="020B0004020202020204" pitchFamily="34" charset="0"/>
                <a:ea typeface="Aptos" panose="020B0004020202020204" pitchFamily="34" charset="0"/>
                <a:cs typeface="Times New Roman" panose="02020603050405020304" pitchFamily="18" charset="0"/>
              </a:rPr>
              <a:t>ISR - Integrated Service Response</a:t>
            </a:r>
          </a:p>
          <a:p>
            <a:pPr>
              <a:lnSpc>
                <a:spcPct val="115000"/>
              </a:lnSpc>
              <a:tabLst>
                <a:tab pos="180340" algn="l"/>
              </a:tabLst>
            </a:pPr>
            <a:r>
              <a:rPr lang="en-AU" sz="2400" kern="100" dirty="0">
                <a:latin typeface="Aptos" panose="020B0004020202020204" pitchFamily="34" charset="0"/>
                <a:ea typeface="Aptos" panose="020B0004020202020204" pitchFamily="34" charset="0"/>
                <a:cs typeface="Times New Roman" panose="02020603050405020304" pitchFamily="18" charset="0"/>
              </a:rPr>
              <a:t> </a:t>
            </a:r>
            <a:endParaRPr lang="en-AU" sz="2400" kern="100" dirty="0">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342900" lvl="0" indent="-342900">
              <a:lnSpc>
                <a:spcPct val="115000"/>
              </a:lnSpc>
              <a:buFont typeface="Symbol" panose="05050102010706020507" pitchFamily="18" charset="2"/>
              <a:buBlip>
                <a:blip r:embed="rId3"/>
              </a:buBlip>
              <a:tabLst>
                <a:tab pos="180340" algn="l"/>
              </a:tabLst>
            </a:pPr>
            <a:r>
              <a:rPr lang="en-AU"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CRASF risk assessment and safety planning tools | Department of Families, Seniors, Disability Services and Child Safety</a:t>
            </a:r>
            <a:endParaRPr lang="en-AU"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lvl="0">
              <a:lnSpc>
                <a:spcPct val="115000"/>
              </a:lnSpc>
              <a:tabLst>
                <a:tab pos="180340" algn="l"/>
              </a:tabLst>
            </a:pPr>
            <a:endParaRPr lang="en-AU" sz="2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Blip>
                <a:blip r:embed="rId3"/>
              </a:buBlip>
              <a:tabLst>
                <a:tab pos="180340" algn="l"/>
              </a:tabLst>
            </a:pPr>
            <a:r>
              <a:rPr lang="en-AU" sz="24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Flow diagrams for information sharing under Part </a:t>
            </a:r>
            <a:r>
              <a:rPr lang="en-AU" sz="24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5A</a:t>
            </a:r>
            <a:r>
              <a:rPr lang="en-AU" sz="24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 of the Domestic and Family Violence Protection Act 2012</a:t>
            </a:r>
            <a:r>
              <a:rPr lang="en-AU" sz="2400" kern="100" dirty="0">
                <a:effectLst/>
                <a:latin typeface="Aptos" panose="020B0004020202020204" pitchFamily="34" charset="0"/>
                <a:ea typeface="Aptos" panose="020B0004020202020204" pitchFamily="34" charset="0"/>
                <a:cs typeface="Times New Roman" panose="02020603050405020304" pitchFamily="18" charset="0"/>
              </a:rPr>
              <a:t> ,</a:t>
            </a:r>
          </a:p>
          <a:p>
            <a:pPr lvl="0">
              <a:lnSpc>
                <a:spcPct val="115000"/>
              </a:lnSpc>
              <a:tabLst>
                <a:tab pos="180340" algn="l"/>
              </a:tabLst>
            </a:pP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15000"/>
              </a:lnSpc>
              <a:tabLst>
                <a:tab pos="180340" algn="l"/>
              </a:tabLst>
            </a:pPr>
            <a:endParaRPr lang="en-AU" sz="22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5447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D2985D-CF43-6677-F5DE-BA4C434D84D4}"/>
            </a:ext>
          </a:extLst>
        </p:cNvPr>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9B8C85C2-6B80-E3B4-1CA4-1669E7AF7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7D63BFD1-4A4E-1756-750C-68EE992B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2" name="Group 121">
            <a:extLst>
              <a:ext uri="{FF2B5EF4-FFF2-40B4-BE49-F238E27FC236}">
                <a16:creationId xmlns:a16="http://schemas.microsoft.com/office/drawing/2014/main" id="{C844EAB7-5226-742D-115D-887AC0E6D3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3" name="Freeform: Shape 122">
              <a:extLst>
                <a:ext uri="{FF2B5EF4-FFF2-40B4-BE49-F238E27FC236}">
                  <a16:creationId xmlns:a16="http://schemas.microsoft.com/office/drawing/2014/main" id="{1B8E4798-6675-BA61-B632-BF521EA4A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4A4568D7-7E64-2B3E-57CD-F0331DFDE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25652FE9-89B7-61D7-CDD8-15F683D96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CB54C1B-F75A-025E-E3A4-A55CA1832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595C442E-8684-357E-C05B-7FE1F11D1B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29" name="Freeform: Shape 128">
              <a:extLst>
                <a:ext uri="{FF2B5EF4-FFF2-40B4-BE49-F238E27FC236}">
                  <a16:creationId xmlns:a16="http://schemas.microsoft.com/office/drawing/2014/main" id="{79F02DB6-AF91-5EA4-5E36-278FC98E3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CA561A39-DDBC-A6CA-0C6B-3BE824C12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B86434EF-9799-D099-AE63-9543A29B4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FA301D6-6813-CF67-7E2C-2596B7847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E20E932-57CE-90FD-B83F-12827E60B423}"/>
              </a:ext>
            </a:extLst>
          </p:cNvPr>
          <p:cNvPicPr>
            <a:picLocks noChangeAspect="1"/>
          </p:cNvPicPr>
          <p:nvPr/>
        </p:nvPicPr>
        <p:blipFill>
          <a:blip r:embed="rId2">
            <a:alphaModFix amt="70000"/>
          </a:blip>
          <a:stretch>
            <a:fillRect/>
          </a:stretch>
        </p:blipFill>
        <p:spPr>
          <a:xfrm>
            <a:off x="11334634" y="6272001"/>
            <a:ext cx="712747" cy="410194"/>
          </a:xfrm>
          <a:prstGeom prst="rect">
            <a:avLst/>
          </a:prstGeom>
        </p:spPr>
      </p:pic>
      <p:pic>
        <p:nvPicPr>
          <p:cNvPr id="3" name="Picture 2">
            <a:extLst>
              <a:ext uri="{FF2B5EF4-FFF2-40B4-BE49-F238E27FC236}">
                <a16:creationId xmlns:a16="http://schemas.microsoft.com/office/drawing/2014/main" id="{AFC8AA23-48F5-5372-701C-D33AFC71F5AC}"/>
              </a:ext>
            </a:extLst>
          </p:cNvPr>
          <p:cNvPicPr>
            <a:picLocks noChangeAspect="1"/>
          </p:cNvPicPr>
          <p:nvPr/>
        </p:nvPicPr>
        <p:blipFill>
          <a:blip r:embed="rId3"/>
          <a:stretch>
            <a:fillRect/>
          </a:stretch>
        </p:blipFill>
        <p:spPr>
          <a:xfrm>
            <a:off x="857366" y="1733352"/>
            <a:ext cx="10461652" cy="4553148"/>
          </a:xfrm>
          <a:prstGeom prst="rect">
            <a:avLst/>
          </a:prstGeom>
        </p:spPr>
      </p:pic>
      <p:sp>
        <p:nvSpPr>
          <p:cNvPr id="4" name="TextBox 3">
            <a:extLst>
              <a:ext uri="{FF2B5EF4-FFF2-40B4-BE49-F238E27FC236}">
                <a16:creationId xmlns:a16="http://schemas.microsoft.com/office/drawing/2014/main" id="{BE76BBAB-6C6D-77F9-2CF8-1FA280E240FF}"/>
              </a:ext>
            </a:extLst>
          </p:cNvPr>
          <p:cNvSpPr txBox="1"/>
          <p:nvPr/>
        </p:nvSpPr>
        <p:spPr>
          <a:xfrm>
            <a:off x="857366" y="444136"/>
            <a:ext cx="5060108" cy="1107996"/>
          </a:xfrm>
          <a:prstGeom prst="rect">
            <a:avLst/>
          </a:prstGeom>
          <a:noFill/>
        </p:spPr>
        <p:txBody>
          <a:bodyPr wrap="square" rtlCol="0">
            <a:spAutoFit/>
          </a:bodyPr>
          <a:lstStyle/>
          <a:p>
            <a:r>
              <a:rPr lang="en-AU" b="1" dirty="0">
                <a:solidFill>
                  <a:srgbClr val="377B29"/>
                </a:solidFill>
              </a:rPr>
              <a:t>Risk Assessment:</a:t>
            </a:r>
          </a:p>
          <a:p>
            <a:r>
              <a:rPr lang="en-AU" sz="1200" b="1" dirty="0">
                <a:solidFill>
                  <a:srgbClr val="377B29"/>
                </a:solidFill>
              </a:rPr>
              <a:t>Threshold – If the entity reasonably believes a parson fears or is experiencing DFV, information can be shared IF IT IS RELEVANT to assessing whether there  is a serious threat to the life, heath or safety of a person because of domestic or family violence  </a:t>
            </a:r>
          </a:p>
        </p:txBody>
      </p:sp>
      <p:sp>
        <p:nvSpPr>
          <p:cNvPr id="5" name="TextBox 4">
            <a:extLst>
              <a:ext uri="{FF2B5EF4-FFF2-40B4-BE49-F238E27FC236}">
                <a16:creationId xmlns:a16="http://schemas.microsoft.com/office/drawing/2014/main" id="{8D15A08A-EA55-9FBE-5BD6-3E005544DEA8}"/>
              </a:ext>
            </a:extLst>
          </p:cNvPr>
          <p:cNvSpPr txBox="1"/>
          <p:nvPr/>
        </p:nvSpPr>
        <p:spPr>
          <a:xfrm>
            <a:off x="6361610" y="444135"/>
            <a:ext cx="4957408" cy="1661993"/>
          </a:xfrm>
          <a:prstGeom prst="rect">
            <a:avLst/>
          </a:prstGeom>
          <a:noFill/>
        </p:spPr>
        <p:txBody>
          <a:bodyPr wrap="square" rtlCol="0">
            <a:spAutoFit/>
          </a:bodyPr>
          <a:lstStyle/>
          <a:p>
            <a:r>
              <a:rPr lang="en-AU" b="1" dirty="0">
                <a:solidFill>
                  <a:srgbClr val="136167"/>
                </a:solidFill>
              </a:rPr>
              <a:t>Managing Serious Risk</a:t>
            </a:r>
          </a:p>
          <a:p>
            <a:r>
              <a:rPr lang="en-AU" sz="1200" b="1" dirty="0">
                <a:solidFill>
                  <a:srgbClr val="136167"/>
                </a:solidFill>
              </a:rPr>
              <a:t>Threshold – If the entity reasonably believes a parson fares or is experiencing DFV, information can be shared if it will help the other entity to lesson or prevent a serious threat to the life, health or safety of a person because of domestic violence  </a:t>
            </a:r>
          </a:p>
          <a:p>
            <a:endParaRPr lang="en-AU" b="1" dirty="0">
              <a:solidFill>
                <a:schemeClr val="accent1">
                  <a:lumMod val="75000"/>
                </a:schemeClr>
              </a:solidFill>
            </a:endParaRPr>
          </a:p>
          <a:p>
            <a:endParaRPr lang="en-AU" b="1" dirty="0">
              <a:solidFill>
                <a:schemeClr val="accent1">
                  <a:lumMod val="75000"/>
                </a:schemeClr>
              </a:solidFill>
            </a:endParaRPr>
          </a:p>
        </p:txBody>
      </p:sp>
      <p:sp>
        <p:nvSpPr>
          <p:cNvPr id="6" name="TextBox 5">
            <a:extLst>
              <a:ext uri="{FF2B5EF4-FFF2-40B4-BE49-F238E27FC236}">
                <a16:creationId xmlns:a16="http://schemas.microsoft.com/office/drawing/2014/main" id="{C61F97C3-BE92-4A2F-718A-23D3B18E0767}"/>
              </a:ext>
            </a:extLst>
          </p:cNvPr>
          <p:cNvSpPr txBox="1"/>
          <p:nvPr/>
        </p:nvSpPr>
        <p:spPr>
          <a:xfrm>
            <a:off x="713052" y="6190672"/>
            <a:ext cx="6994644" cy="62322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900" b="1" i="0" u="none" strike="noStrike" kern="1200" cap="none" spc="0" normalizeH="0" baseline="0" noProof="0" dirty="0">
                <a:ln>
                  <a:noFill/>
                </a:ln>
                <a:solidFill>
                  <a:srgbClr val="E8E8E8">
                    <a:lumMod val="25000"/>
                  </a:srgbClr>
                </a:solidFill>
                <a:effectLst/>
                <a:uLnTx/>
                <a:uFillTx/>
                <a:latin typeface="Aptos Display" panose="02110004020202020204"/>
                <a:ea typeface="+mn-ea"/>
                <a:cs typeface="+mn-cs"/>
              </a:rPr>
              <a:t>Across systems, across safety – De-Siloing our Sectors  </a:t>
            </a:r>
            <a:r>
              <a:rPr kumimoji="0" lang="en-US" sz="3600" b="1" i="0" u="none" strike="noStrike" kern="1200" cap="none" spc="0" normalizeH="0" baseline="0" noProof="0" dirty="0">
                <a:ln>
                  <a:noFill/>
                </a:ln>
                <a:solidFill>
                  <a:srgbClr val="E8E8E8">
                    <a:lumMod val="25000"/>
                  </a:srgbClr>
                </a:solidFill>
                <a:effectLst/>
                <a:uLnTx/>
                <a:uFillTx/>
                <a:latin typeface="Aptos Display" panose="02110004020202020204"/>
                <a:ea typeface="+mn-ea"/>
                <a:cs typeface="+mn-cs"/>
              </a:rPr>
              <a:t>  </a:t>
            </a:r>
          </a:p>
        </p:txBody>
      </p:sp>
    </p:spTree>
    <p:extLst>
      <p:ext uri="{BB962C8B-B14F-4D97-AF65-F5344CB8AC3E}">
        <p14:creationId xmlns:p14="http://schemas.microsoft.com/office/powerpoint/2010/main" val="69292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1C2A64-8B97-FB75-B390-06ADD60A896B}"/>
            </a:ext>
          </a:extLst>
        </p:cNvPr>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87AC3EFF-815E-78D3-500B-D7BA49A73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4" name="Rectangle 103">
            <a:extLst>
              <a:ext uri="{FF2B5EF4-FFF2-40B4-BE49-F238E27FC236}">
                <a16:creationId xmlns:a16="http://schemas.microsoft.com/office/drawing/2014/main" id="{347FFB74-CCFD-92E4-5435-87FD8F37B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417FD832-6498-6BEA-8425-D40D6A8D80F3}"/>
              </a:ext>
            </a:extLst>
          </p:cNvPr>
          <p:cNvSpPr txBox="1"/>
          <p:nvPr/>
        </p:nvSpPr>
        <p:spPr>
          <a:xfrm>
            <a:off x="641398" y="2929233"/>
            <a:ext cx="3808395" cy="2107988"/>
          </a:xfrm>
          <a:prstGeom prst="rect">
            <a:avLst/>
          </a:prstGeom>
        </p:spPr>
        <p:txBody>
          <a:bodyPr vert="horz" lIns="91440" tIns="45720" rIns="91440" bIns="45720" rtlCol="0" anchor="ctr">
            <a:normAutofit fontScale="5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500" b="1" i="0" u="none" strike="noStrike" kern="1200" cap="none" spc="0" normalizeH="0" baseline="0" noProof="0" dirty="0">
                <a:ln>
                  <a:noFill/>
                </a:ln>
                <a:solidFill>
                  <a:srgbClr val="E8E8E8">
                    <a:lumMod val="25000"/>
                  </a:srgbClr>
                </a:solidFill>
                <a:effectLst/>
                <a:uLnTx/>
                <a:uFillTx/>
                <a:latin typeface="Aptos Display" panose="02110004020202020204"/>
                <a:ea typeface="+mn-ea"/>
                <a:cs typeface="+mn-cs"/>
              </a:rPr>
              <a:t>Across systems, across safety –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100" b="1" i="0" u="none" strike="noStrike" kern="1200" cap="none" spc="0" normalizeH="0" baseline="0" noProof="0" dirty="0">
                <a:ln>
                  <a:noFill/>
                </a:ln>
                <a:solidFill>
                  <a:srgbClr val="E8E8E8">
                    <a:lumMod val="25000"/>
                  </a:srgbClr>
                </a:solidFill>
                <a:effectLst/>
                <a:uLnTx/>
                <a:uFillTx/>
                <a:latin typeface="Aptos Display" panose="02110004020202020204"/>
                <a:ea typeface="+mn-ea"/>
                <a:cs typeface="+mn-cs"/>
              </a:rPr>
              <a:t>De-Siloing Our Sectors </a:t>
            </a:r>
            <a:r>
              <a:rPr kumimoji="0" lang="en-US" sz="3600" b="1" i="0" u="none" strike="noStrike" kern="1200" cap="none" spc="0" normalizeH="0" baseline="0" noProof="0" dirty="0">
                <a:ln>
                  <a:noFill/>
                </a:ln>
                <a:solidFill>
                  <a:srgbClr val="E8E8E8">
                    <a:lumMod val="25000"/>
                  </a:srgbClr>
                </a:solidFill>
                <a:effectLst/>
                <a:uLnTx/>
                <a:uFillTx/>
                <a:latin typeface="Aptos Display" panose="02110004020202020204"/>
                <a:ea typeface="+mn-ea"/>
                <a:cs typeface="+mn-cs"/>
              </a:rPr>
              <a:t> </a:t>
            </a:r>
            <a:endParaRPr kumimoji="0" lang="en-US" sz="2800" b="1" i="0" u="none" strike="noStrike" kern="1200" cap="none" spc="0" normalizeH="0" baseline="0" noProof="0" dirty="0">
              <a:ln>
                <a:noFill/>
              </a:ln>
              <a:solidFill>
                <a:srgbClr val="E8E8E8">
                  <a:lumMod val="25000"/>
                </a:srgbClr>
              </a:solidFill>
              <a:effectLst/>
              <a:uLnTx/>
              <a:uFillTx/>
              <a:latin typeface="Aptos Display" panose="0211000402020202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E8E8E8">
                    <a:lumMod val="25000"/>
                  </a:srgbClr>
                </a:solidFill>
                <a:effectLst/>
                <a:uLnTx/>
                <a:uFillTx/>
                <a:latin typeface="Aptos Display" panose="02110004020202020204"/>
                <a:ea typeface="+mn-ea"/>
                <a:cs typeface="+mn-cs"/>
              </a:rPr>
              <a:t>      </a:t>
            </a:r>
          </a:p>
        </p:txBody>
      </p:sp>
      <p:grpSp>
        <p:nvGrpSpPr>
          <p:cNvPr id="106" name="Group 105">
            <a:extLst>
              <a:ext uri="{FF2B5EF4-FFF2-40B4-BE49-F238E27FC236}">
                <a16:creationId xmlns:a16="http://schemas.microsoft.com/office/drawing/2014/main" id="{C3032ABC-2A33-8E7E-E2B7-19E4302AE4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07" name="Freeform: Shape 106">
              <a:extLst>
                <a:ext uri="{FF2B5EF4-FFF2-40B4-BE49-F238E27FC236}">
                  <a16:creationId xmlns:a16="http://schemas.microsoft.com/office/drawing/2014/main" id="{FBE1E364-FF0D-9AE4-70E5-211B5E404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8" name="Freeform: Shape 107">
              <a:extLst>
                <a:ext uri="{FF2B5EF4-FFF2-40B4-BE49-F238E27FC236}">
                  <a16:creationId xmlns:a16="http://schemas.microsoft.com/office/drawing/2014/main" id="{CF0BA6A0-0C44-9E38-916B-2D70DF1B7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9" name="Freeform: Shape 108">
              <a:extLst>
                <a:ext uri="{FF2B5EF4-FFF2-40B4-BE49-F238E27FC236}">
                  <a16:creationId xmlns:a16="http://schemas.microsoft.com/office/drawing/2014/main" id="{795AA40A-A2F6-2632-5CBC-73C795170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0" name="Freeform: Shape 109">
              <a:extLst>
                <a:ext uri="{FF2B5EF4-FFF2-40B4-BE49-F238E27FC236}">
                  <a16:creationId xmlns:a16="http://schemas.microsoft.com/office/drawing/2014/main" id="{61780CD8-FAE7-D3B3-3625-9F0D0F1D0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6" name="TextBox 5">
            <a:extLst>
              <a:ext uri="{FF2B5EF4-FFF2-40B4-BE49-F238E27FC236}">
                <a16:creationId xmlns:a16="http://schemas.microsoft.com/office/drawing/2014/main" id="{D612974D-B4B2-837D-4944-4BF839898851}"/>
              </a:ext>
            </a:extLst>
          </p:cNvPr>
          <p:cNvSpPr txBox="1"/>
          <p:nvPr/>
        </p:nvSpPr>
        <p:spPr>
          <a:xfrm>
            <a:off x="4192875" y="1401858"/>
            <a:ext cx="6128539" cy="3751732"/>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80340" algn="l"/>
              </a:tabLst>
              <a:defRPr/>
            </a:pPr>
            <a:endParaRPr kumimoji="0" lang="en-US" sz="18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grpSp>
        <p:nvGrpSpPr>
          <p:cNvPr id="112" name="Group 111">
            <a:extLst>
              <a:ext uri="{FF2B5EF4-FFF2-40B4-BE49-F238E27FC236}">
                <a16:creationId xmlns:a16="http://schemas.microsoft.com/office/drawing/2014/main" id="{1BE5D5CB-A592-530F-B7F4-3CDA2030CA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13" name="Freeform: Shape 112">
              <a:extLst>
                <a:ext uri="{FF2B5EF4-FFF2-40B4-BE49-F238E27FC236}">
                  <a16:creationId xmlns:a16="http://schemas.microsoft.com/office/drawing/2014/main" id="{1581CB77-B7D5-692B-2709-C891A387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4" name="Freeform: Shape 113">
              <a:extLst>
                <a:ext uri="{FF2B5EF4-FFF2-40B4-BE49-F238E27FC236}">
                  <a16:creationId xmlns:a16="http://schemas.microsoft.com/office/drawing/2014/main" id="{EF495E30-D251-EBFE-7D70-5EED06A99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5" name="Freeform: Shape 114">
              <a:extLst>
                <a:ext uri="{FF2B5EF4-FFF2-40B4-BE49-F238E27FC236}">
                  <a16:creationId xmlns:a16="http://schemas.microsoft.com/office/drawing/2014/main" id="{A847C16C-FDC0-58EA-DA4E-D970D3B19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6" name="Freeform: Shape 115">
              <a:extLst>
                <a:ext uri="{FF2B5EF4-FFF2-40B4-BE49-F238E27FC236}">
                  <a16:creationId xmlns:a16="http://schemas.microsoft.com/office/drawing/2014/main" id="{4A4B8DEB-2ADF-8CF7-FD7F-8940D352C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2" name="Picture 1">
            <a:extLst>
              <a:ext uri="{FF2B5EF4-FFF2-40B4-BE49-F238E27FC236}">
                <a16:creationId xmlns:a16="http://schemas.microsoft.com/office/drawing/2014/main" id="{3D8F7A2A-3C4E-6C07-3239-CAFA1547272E}"/>
              </a:ext>
            </a:extLst>
          </p:cNvPr>
          <p:cNvPicPr>
            <a:picLocks noChangeAspect="1"/>
          </p:cNvPicPr>
          <p:nvPr/>
        </p:nvPicPr>
        <p:blipFill>
          <a:blip r:embed="rId2">
            <a:alphaModFix amt="70000"/>
          </a:blip>
          <a:stretch>
            <a:fillRect/>
          </a:stretch>
        </p:blipFill>
        <p:spPr>
          <a:xfrm>
            <a:off x="10499200" y="5791200"/>
            <a:ext cx="1548181" cy="890995"/>
          </a:xfrm>
          <a:prstGeom prst="rect">
            <a:avLst/>
          </a:prstGeom>
        </p:spPr>
      </p:pic>
      <p:sp>
        <p:nvSpPr>
          <p:cNvPr id="3" name="TextBox 2">
            <a:extLst>
              <a:ext uri="{FF2B5EF4-FFF2-40B4-BE49-F238E27FC236}">
                <a16:creationId xmlns:a16="http://schemas.microsoft.com/office/drawing/2014/main" id="{F8A384A9-0571-206B-A3B7-29955937A67B}"/>
              </a:ext>
            </a:extLst>
          </p:cNvPr>
          <p:cNvSpPr txBox="1"/>
          <p:nvPr/>
        </p:nvSpPr>
        <p:spPr>
          <a:xfrm>
            <a:off x="4849498" y="1210460"/>
            <a:ext cx="6701104" cy="5789085"/>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Blip>
                <a:blip r:embed="rId3"/>
              </a:buBlip>
              <a:tabLst>
                <a:tab pos="180340" algn="l"/>
              </a:tabLst>
              <a:defRPr/>
            </a:pPr>
            <a:endParaRPr kumimoji="0" lang="en-AU"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Blip>
                <a:blip r:embed="rId3"/>
              </a:buBlip>
              <a:tabLst>
                <a:tab pos="180340" algn="l"/>
              </a:tabLst>
              <a:defRPr/>
            </a:pPr>
            <a:r>
              <a:rPr lang="en-AU" sz="2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RFI’s (Requests For Information) – develop an organisational policy, procedure and/or template</a:t>
            </a:r>
          </a:p>
          <a:p>
            <a:pPr marL="342900" indent="-342900">
              <a:lnSpc>
                <a:spcPct val="115000"/>
              </a:lnSpc>
              <a:spcAft>
                <a:spcPts val="800"/>
              </a:spcAft>
              <a:buBlip>
                <a:blip r:embed="rId3"/>
              </a:buBlip>
              <a:tabLst>
                <a:tab pos="180340" algn="l"/>
              </a:tabLst>
            </a:pPr>
            <a:r>
              <a:rPr kumimoji="0" lang="en-AU" sz="2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lang="en-AU" sz="28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Establish links and connections with specialist services </a:t>
            </a:r>
            <a:endParaRPr kumimoji="0" lang="en-AU" sz="2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Blip>
                <a:blip r:embed="rId3"/>
              </a:buBlip>
              <a:tabLst>
                <a:tab pos="180340" algn="l"/>
              </a:tabLst>
              <a:defRPr/>
            </a:pPr>
            <a:r>
              <a:rPr kumimoji="0" lang="en-AU" sz="2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Case note for safety, case note for accountability </a:t>
            </a:r>
          </a:p>
          <a:p>
            <a:pPr marR="0" lvl="0" algn="l" defTabSz="914400" rtl="0" eaLnBrk="1" fontAlgn="auto" latinLnBrk="0" hangingPunct="1">
              <a:lnSpc>
                <a:spcPct val="115000"/>
              </a:lnSpc>
              <a:spcBef>
                <a:spcPts val="0"/>
              </a:spcBef>
              <a:spcAft>
                <a:spcPts val="800"/>
              </a:spcAft>
              <a:buClrTx/>
              <a:buSzTx/>
              <a:tabLst>
                <a:tab pos="180340" algn="l"/>
              </a:tabLst>
              <a:defRPr/>
            </a:pPr>
            <a:endParaRPr kumimoji="0" lang="en-AU" sz="2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tab pos="180340" algn="l"/>
              </a:tabLst>
              <a:defRPr/>
            </a:pPr>
            <a:endParaRPr kumimoji="0" lang="en-AU"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tab pos="180340" algn="l"/>
              </a:tabLst>
              <a:defRPr/>
            </a:pPr>
            <a:endParaRPr kumimoji="0" lang="en-AU"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2955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D48770-8037-5B25-23C4-5A060A5EBF80}"/>
            </a:ext>
          </a:extLst>
        </p:cNvPr>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extBox 6">
            <a:extLst>
              <a:ext uri="{FF2B5EF4-FFF2-40B4-BE49-F238E27FC236}">
                <a16:creationId xmlns:a16="http://schemas.microsoft.com/office/drawing/2014/main" id="{F3454A6A-0A61-4218-F782-DD6D03D71A0D}"/>
              </a:ext>
            </a:extLst>
          </p:cNvPr>
          <p:cNvSpPr txBox="1"/>
          <p:nvPr/>
        </p:nvSpPr>
        <p:spPr>
          <a:xfrm>
            <a:off x="513294" y="442098"/>
            <a:ext cx="5903548" cy="1756951"/>
          </a:xfrm>
          <a:prstGeom prst="rect">
            <a:avLst/>
          </a:prstGeom>
        </p:spPr>
        <p:txBody>
          <a:bodyPr vert="horz" lIns="91440" tIns="45720" rIns="91440" bIns="45720" rtlCol="0" anchor="b">
            <a:normAutofit fontScale="70000" lnSpcReduction="20000"/>
          </a:bodyPr>
          <a:lstStyle/>
          <a:p>
            <a:pPr algn="ctr">
              <a:lnSpc>
                <a:spcPct val="90000"/>
              </a:lnSpc>
              <a:spcBef>
                <a:spcPct val="0"/>
              </a:spcBef>
              <a:spcAft>
                <a:spcPts val="600"/>
              </a:spcAft>
            </a:pPr>
            <a:r>
              <a:rPr lang="en-US" sz="5200" b="1" kern="1200" dirty="0">
                <a:solidFill>
                  <a:schemeClr val="bg2">
                    <a:lumMod val="25000"/>
                  </a:schemeClr>
                </a:solidFill>
                <a:latin typeface="+mj-lt"/>
                <a:ea typeface="+mj-ea"/>
                <a:cs typeface="+mj-cs"/>
              </a:rPr>
              <a:t>Modelling Primary Prevention</a:t>
            </a:r>
          </a:p>
          <a:p>
            <a:pPr algn="ctr">
              <a:lnSpc>
                <a:spcPct val="90000"/>
              </a:lnSpc>
              <a:spcBef>
                <a:spcPct val="0"/>
              </a:spcBef>
              <a:spcAft>
                <a:spcPts val="600"/>
              </a:spcAft>
            </a:pPr>
            <a:endParaRPr lang="en-US" sz="5200" b="1" kern="1200" dirty="0">
              <a:solidFill>
                <a:schemeClr val="bg2">
                  <a:lumMod val="25000"/>
                </a:schemeClr>
              </a:solidFill>
              <a:latin typeface="+mj-lt"/>
              <a:ea typeface="+mj-ea"/>
              <a:cs typeface="+mj-cs"/>
            </a:endParaRPr>
          </a:p>
          <a:p>
            <a:pPr algn="ctr">
              <a:lnSpc>
                <a:spcPct val="90000"/>
              </a:lnSpc>
              <a:spcBef>
                <a:spcPct val="0"/>
              </a:spcBef>
              <a:spcAft>
                <a:spcPts val="600"/>
              </a:spcAft>
            </a:pPr>
            <a:r>
              <a:rPr lang="en-US" sz="5200" b="1" kern="1200" dirty="0">
                <a:solidFill>
                  <a:schemeClr val="tx2"/>
                </a:solidFill>
                <a:latin typeface="+mj-lt"/>
                <a:ea typeface="+mj-ea"/>
                <a:cs typeface="+mj-cs"/>
              </a:rPr>
              <a:t>   </a:t>
            </a:r>
          </a:p>
        </p:txBody>
      </p:sp>
      <p:grpSp>
        <p:nvGrpSpPr>
          <p:cNvPr id="122" name="Group 12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3" name="Freeform: Shape 12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29" name="Freeform: Shape 12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D1A950BA-28B7-8091-A7CB-18CB4D53E3B1}"/>
              </a:ext>
            </a:extLst>
          </p:cNvPr>
          <p:cNvPicPr>
            <a:picLocks noChangeAspect="1"/>
          </p:cNvPicPr>
          <p:nvPr/>
        </p:nvPicPr>
        <p:blipFill>
          <a:blip r:embed="rId2">
            <a:alphaModFix amt="70000"/>
          </a:blip>
          <a:stretch>
            <a:fillRect/>
          </a:stretch>
        </p:blipFill>
        <p:spPr>
          <a:xfrm>
            <a:off x="10499200" y="5791200"/>
            <a:ext cx="1548181" cy="890995"/>
          </a:xfrm>
          <a:prstGeom prst="rect">
            <a:avLst/>
          </a:prstGeom>
        </p:spPr>
      </p:pic>
      <p:sp>
        <p:nvSpPr>
          <p:cNvPr id="3" name="TextBox 2">
            <a:extLst>
              <a:ext uri="{FF2B5EF4-FFF2-40B4-BE49-F238E27FC236}">
                <a16:creationId xmlns:a16="http://schemas.microsoft.com/office/drawing/2014/main" id="{96AB6224-7ACC-97EA-8918-E640EBFF669D}"/>
              </a:ext>
            </a:extLst>
          </p:cNvPr>
          <p:cNvSpPr txBox="1"/>
          <p:nvPr/>
        </p:nvSpPr>
        <p:spPr>
          <a:xfrm>
            <a:off x="512989" y="1320573"/>
            <a:ext cx="5179651" cy="523220"/>
          </a:xfrm>
          <a:prstGeom prst="rect">
            <a:avLst/>
          </a:prstGeom>
          <a:noFill/>
        </p:spPr>
        <p:txBody>
          <a:bodyPr wrap="square" rtlCol="0">
            <a:spAutoFit/>
          </a:bodyPr>
          <a:lstStyle/>
          <a:p>
            <a:r>
              <a:rPr lang="en-AU" sz="2800" b="1" dirty="0">
                <a:solidFill>
                  <a:schemeClr val="bg2">
                    <a:lumMod val="25000"/>
                  </a:schemeClr>
                </a:solidFill>
              </a:rPr>
              <a:t>Approaches to the work within   </a:t>
            </a:r>
          </a:p>
        </p:txBody>
      </p:sp>
      <p:sp>
        <p:nvSpPr>
          <p:cNvPr id="5" name="TextBox 4">
            <a:extLst>
              <a:ext uri="{FF2B5EF4-FFF2-40B4-BE49-F238E27FC236}">
                <a16:creationId xmlns:a16="http://schemas.microsoft.com/office/drawing/2014/main" id="{32610A33-9EAD-2955-BC06-0C5BB01A5F3A}"/>
              </a:ext>
            </a:extLst>
          </p:cNvPr>
          <p:cNvSpPr txBox="1"/>
          <p:nvPr/>
        </p:nvSpPr>
        <p:spPr>
          <a:xfrm>
            <a:off x="2783362" y="2113916"/>
            <a:ext cx="6827434" cy="4639090"/>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Blip>
                <a:blip r:embed="rId3"/>
              </a:buBlip>
              <a:tabLst/>
              <a:defRPr/>
            </a:pPr>
            <a:r>
              <a:rPr kumimoji="0" lang="en-AU"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Demonstrate different views of equality and ‘power’ for young people in every interaction they see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Blip>
                <a:blip r:embed="rId3"/>
              </a:buBlip>
              <a:tabLst/>
              <a:defRPr/>
            </a:pPr>
            <a:r>
              <a:rPr kumimoji="0" lang="en-AU"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Model respect between different genders as workers. Consider who talks more, who interrupts, who listens, who backs the others' opinion and suggestions, who is the ‘carer’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Blip>
                <a:blip r:embed="rId3"/>
              </a:buBlip>
              <a:tabLst>
                <a:tab pos="180340" algn="l"/>
              </a:tabLst>
              <a:defRPr/>
            </a:pPr>
            <a:r>
              <a:rPr kumimoji="0" lang="en-AU"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Diverse workforces with women, queer, transfeminine and gender non-binary people including in senior positions    </a:t>
            </a:r>
          </a:p>
          <a:p>
            <a:pPr marR="0" lvl="0" algn="l" defTabSz="914400" rtl="0" eaLnBrk="1" fontAlgn="auto" latinLnBrk="0" hangingPunct="1">
              <a:lnSpc>
                <a:spcPct val="115000"/>
              </a:lnSpc>
              <a:spcBef>
                <a:spcPts val="0"/>
              </a:spcBef>
              <a:spcAft>
                <a:spcPts val="0"/>
              </a:spcAft>
              <a:buClrTx/>
              <a:buSzTx/>
              <a:tabLst>
                <a:tab pos="180340" algn="l"/>
              </a:tabLst>
              <a:defRPr/>
            </a:pPr>
            <a:endParaRPr kumimoji="0" lang="en-AU"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3103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26A78-4B77-0E6E-F085-A5A39D581180}"/>
            </a:ext>
          </a:extLst>
        </p:cNvPr>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A10BFF86-1FA2-A766-BECB-AD6DC72FD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65709CB-96D6-7905-0F90-38E508E8F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78" name="Group 77">
            <a:extLst>
              <a:ext uri="{FF2B5EF4-FFF2-40B4-BE49-F238E27FC236}">
                <a16:creationId xmlns:a16="http://schemas.microsoft.com/office/drawing/2014/main" id="{15573739-3D04-AD64-0451-894E9695F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79" name="Freeform: Shape 78">
              <a:extLst>
                <a:ext uri="{FF2B5EF4-FFF2-40B4-BE49-F238E27FC236}">
                  <a16:creationId xmlns:a16="http://schemas.microsoft.com/office/drawing/2014/main" id="{F2FD3F3C-3994-AAF9-34A1-0F84F40F8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4D888C3C-7D22-93E7-4336-C3AF6ED7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F87BEFC4-1D9C-9C08-3AA0-3968A1CC9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347B93EA-C6CC-0E37-9DB6-3FCF97B32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894D6FE3-3818-6612-5700-CB1E59C9D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94001278-4745-A333-C0A0-49CFB3240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056D028A-DFE1-0D21-1360-BD3F1D55D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7" name="TextBox 6">
            <a:extLst>
              <a:ext uri="{FF2B5EF4-FFF2-40B4-BE49-F238E27FC236}">
                <a16:creationId xmlns:a16="http://schemas.microsoft.com/office/drawing/2014/main" id="{A6E8E884-7EBB-2909-15B9-4D2CAB152809}"/>
              </a:ext>
            </a:extLst>
          </p:cNvPr>
          <p:cNvSpPr txBox="1"/>
          <p:nvPr/>
        </p:nvSpPr>
        <p:spPr>
          <a:xfrm>
            <a:off x="3288478" y="1851544"/>
            <a:ext cx="5614738" cy="3108543"/>
          </a:xfrm>
          <a:prstGeom prst="rect">
            <a:avLst/>
          </a:prstGeom>
          <a:noFill/>
        </p:spPr>
        <p:txBody>
          <a:bodyPr wrap="square" rtlCol="0">
            <a:spAutoFit/>
          </a:bodyPr>
          <a:lstStyle/>
          <a:p>
            <a:pPr algn="ctr"/>
            <a:r>
              <a:rPr lang="en-AU" sz="2800" dirty="0">
                <a:solidFill>
                  <a:schemeClr val="bg2">
                    <a:lumMod val="25000"/>
                  </a:schemeClr>
                </a:solidFill>
              </a:rPr>
              <a:t>We want the best for young people. Pro-actively investing in developing practice, strengthening responses and participating in collaboration opportunities increases safety from serious harm and from causing undoable harm. </a:t>
            </a:r>
          </a:p>
        </p:txBody>
      </p:sp>
      <p:pic>
        <p:nvPicPr>
          <p:cNvPr id="2" name="Picture 1">
            <a:extLst>
              <a:ext uri="{FF2B5EF4-FFF2-40B4-BE49-F238E27FC236}">
                <a16:creationId xmlns:a16="http://schemas.microsoft.com/office/drawing/2014/main" id="{B249214D-A1B7-EFDD-A9B5-4B4C22CA0130}"/>
              </a:ext>
            </a:extLst>
          </p:cNvPr>
          <p:cNvPicPr>
            <a:picLocks noChangeAspect="1"/>
          </p:cNvPicPr>
          <p:nvPr/>
        </p:nvPicPr>
        <p:blipFill>
          <a:blip r:embed="rId2">
            <a:alphaModFix amt="70000"/>
          </a:blip>
          <a:stretch>
            <a:fillRect/>
          </a:stretch>
        </p:blipFill>
        <p:spPr>
          <a:xfrm>
            <a:off x="10777945" y="5951621"/>
            <a:ext cx="1269436" cy="730574"/>
          </a:xfrm>
          <a:prstGeom prst="rect">
            <a:avLst/>
          </a:prstGeom>
        </p:spPr>
      </p:pic>
      <p:pic>
        <p:nvPicPr>
          <p:cNvPr id="8" name="Graphic 7" descr="Aspiration with solid fill">
            <a:extLst>
              <a:ext uri="{FF2B5EF4-FFF2-40B4-BE49-F238E27FC236}">
                <a16:creationId xmlns:a16="http://schemas.microsoft.com/office/drawing/2014/main" id="{A720A9BA-0224-CD82-15EA-B58C0C6BB5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4658" y="5348409"/>
            <a:ext cx="1359897" cy="1359897"/>
          </a:xfrm>
          <a:prstGeom prst="rect">
            <a:avLst/>
          </a:prstGeom>
        </p:spPr>
      </p:pic>
      <p:sp>
        <p:nvSpPr>
          <p:cNvPr id="9" name="TextBox 8">
            <a:extLst>
              <a:ext uri="{FF2B5EF4-FFF2-40B4-BE49-F238E27FC236}">
                <a16:creationId xmlns:a16="http://schemas.microsoft.com/office/drawing/2014/main" id="{04E82D9B-64DE-AAC3-813A-4FEC2AD00722}"/>
              </a:ext>
            </a:extLst>
          </p:cNvPr>
          <p:cNvSpPr txBox="1"/>
          <p:nvPr/>
        </p:nvSpPr>
        <p:spPr>
          <a:xfrm>
            <a:off x="3846064" y="847669"/>
            <a:ext cx="4258602" cy="615553"/>
          </a:xfrm>
          <a:prstGeom prst="rect">
            <a:avLst/>
          </a:prstGeom>
          <a:noFill/>
        </p:spPr>
        <p:txBody>
          <a:bodyPr wrap="none" rtlCol="0">
            <a:spAutoFit/>
          </a:bodyPr>
          <a:lstStyle/>
          <a:p>
            <a:r>
              <a:rPr lang="en-AU" sz="3400" b="1" dirty="0">
                <a:solidFill>
                  <a:schemeClr val="bg2">
                    <a:lumMod val="25000"/>
                  </a:schemeClr>
                </a:solidFill>
              </a:rPr>
              <a:t>A Future Investment </a:t>
            </a:r>
          </a:p>
        </p:txBody>
      </p:sp>
    </p:spTree>
    <p:extLst>
      <p:ext uri="{BB962C8B-B14F-4D97-AF65-F5344CB8AC3E}">
        <p14:creationId xmlns:p14="http://schemas.microsoft.com/office/powerpoint/2010/main" val="314354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AF636-277B-7B5C-CB2B-140A7291A6C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C3EF95-55B8-FA96-5F7B-E4EE81116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7699602-31EE-12C0-B120-3CD4DC846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70ABA117-E33F-4AAA-8026-B741F4B92602}"/>
              </a:ext>
            </a:extLst>
          </p:cNvPr>
          <p:cNvSpPr>
            <a:spLocks noGrp="1"/>
          </p:cNvSpPr>
          <p:nvPr>
            <p:ph type="subTitle" idx="1"/>
          </p:nvPr>
        </p:nvSpPr>
        <p:spPr>
          <a:xfrm>
            <a:off x="1014239" y="2505375"/>
            <a:ext cx="3991712" cy="2144028"/>
          </a:xfrm>
        </p:spPr>
        <p:txBody>
          <a:bodyPr anchor="b">
            <a:noAutofit/>
          </a:bodyPr>
          <a:lstStyle/>
          <a:p>
            <a:pPr algn="l"/>
            <a:r>
              <a:rPr lang="en-AU" sz="4400" dirty="0">
                <a:solidFill>
                  <a:schemeClr val="bg2">
                    <a:lumMod val="25000"/>
                  </a:schemeClr>
                </a:solidFill>
              </a:rPr>
              <a:t>Thank you</a:t>
            </a:r>
          </a:p>
          <a:p>
            <a:pPr algn="l"/>
            <a:r>
              <a:rPr lang="en-AU" sz="3600" dirty="0">
                <a:solidFill>
                  <a:schemeClr val="bg2">
                    <a:lumMod val="25000"/>
                  </a:schemeClr>
                </a:solidFill>
              </a:rPr>
              <a:t>Questions?</a:t>
            </a:r>
            <a:r>
              <a:rPr lang="en-AU" sz="6000" dirty="0">
                <a:solidFill>
                  <a:schemeClr val="bg2">
                    <a:lumMod val="25000"/>
                  </a:schemeClr>
                </a:solidFill>
              </a:rPr>
              <a:t> </a:t>
            </a:r>
          </a:p>
        </p:txBody>
      </p:sp>
      <p:pic>
        <p:nvPicPr>
          <p:cNvPr id="5" name="Picture 4" descr="A person with a name and a black and white circle&#10;&#10;AI-generated content may be incorrect.">
            <a:extLst>
              <a:ext uri="{FF2B5EF4-FFF2-40B4-BE49-F238E27FC236}">
                <a16:creationId xmlns:a16="http://schemas.microsoft.com/office/drawing/2014/main" id="{201C083C-951B-E51F-5E8D-024DD51F0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391" y="1556012"/>
            <a:ext cx="5808937" cy="3064213"/>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CBFFB1DF-7BC4-D73E-8171-24FD460C8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21AFBEE4-C7A7-E393-EB72-C16ABD458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84B6D4F5-D9B1-8638-7805-519C4F7CD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7EEE1AED-F098-EF26-2DA9-9F37B1EBC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 name="TextBox 1">
            <a:extLst>
              <a:ext uri="{FF2B5EF4-FFF2-40B4-BE49-F238E27FC236}">
                <a16:creationId xmlns:a16="http://schemas.microsoft.com/office/drawing/2014/main" id="{7BD8C324-B8EE-E0FE-0E81-CCE63C2D00D1}"/>
              </a:ext>
            </a:extLst>
          </p:cNvPr>
          <p:cNvSpPr txBox="1"/>
          <p:nvPr/>
        </p:nvSpPr>
        <p:spPr>
          <a:xfrm>
            <a:off x="6523074" y="4422517"/>
            <a:ext cx="4960012" cy="707886"/>
          </a:xfrm>
          <a:prstGeom prst="rect">
            <a:avLst/>
          </a:prstGeom>
          <a:noFill/>
        </p:spPr>
        <p:txBody>
          <a:bodyPr wrap="none" rtlCol="0">
            <a:spAutoFit/>
          </a:bodyPr>
          <a:lstStyle/>
          <a:p>
            <a:r>
              <a:rPr lang="en-AU" sz="2200" dirty="0" err="1">
                <a:latin typeface="Abadi" panose="020F0502020204030204" pitchFamily="34" charset="0"/>
                <a:hlinkClick r:id="rId3"/>
              </a:rPr>
              <a:t>belinda.cox@crescentconsulting.com.au</a:t>
            </a:r>
            <a:endParaRPr lang="en-AU" sz="2200" dirty="0">
              <a:latin typeface="Abadi" panose="020F0502020204030204" pitchFamily="34" charset="0"/>
            </a:endParaRPr>
          </a:p>
          <a:p>
            <a:endParaRPr lang="en-AU" dirty="0"/>
          </a:p>
        </p:txBody>
      </p:sp>
      <p:pic>
        <p:nvPicPr>
          <p:cNvPr id="6" name="Graphic 5" descr="Thought bubble with solid fill">
            <a:extLst>
              <a:ext uri="{FF2B5EF4-FFF2-40B4-BE49-F238E27FC236}">
                <a16:creationId xmlns:a16="http://schemas.microsoft.com/office/drawing/2014/main" id="{2FB7DD75-92D9-42C8-313B-1DA9CFFAEE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5099" y="3239615"/>
            <a:ext cx="1912991" cy="1380610"/>
          </a:xfrm>
          <a:prstGeom prst="rect">
            <a:avLst/>
          </a:prstGeom>
        </p:spPr>
      </p:pic>
      <p:pic>
        <p:nvPicPr>
          <p:cNvPr id="11" name="Graphic 10" descr="Question Mark with solid fill">
            <a:extLst>
              <a:ext uri="{FF2B5EF4-FFF2-40B4-BE49-F238E27FC236}">
                <a16:creationId xmlns:a16="http://schemas.microsoft.com/office/drawing/2014/main" id="{A9050E4A-779F-04CD-147D-E9BA2F7CF1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53300" y="3577389"/>
            <a:ext cx="497306" cy="497306"/>
          </a:xfrm>
          <a:prstGeom prst="rect">
            <a:avLst/>
          </a:prstGeom>
        </p:spPr>
      </p:pic>
    </p:spTree>
    <p:extLst>
      <p:ext uri="{BB962C8B-B14F-4D97-AF65-F5344CB8AC3E}">
        <p14:creationId xmlns:p14="http://schemas.microsoft.com/office/powerpoint/2010/main" val="59552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A1734-8D29-A9E4-E3FA-4B0DE13A33E7}"/>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08BA2-5FF7-04AA-FD25-0DAA8F3BF902}"/>
              </a:ext>
            </a:extLst>
          </p:cNvPr>
          <p:cNvSpPr>
            <a:spLocks noGrp="1"/>
          </p:cNvSpPr>
          <p:nvPr>
            <p:ph type="ctrTitle"/>
          </p:nvPr>
        </p:nvSpPr>
        <p:spPr>
          <a:xfrm>
            <a:off x="493617" y="1108305"/>
            <a:ext cx="6093362" cy="4641390"/>
          </a:xfrm>
        </p:spPr>
        <p:txBody>
          <a:bodyPr anchor="t">
            <a:noAutofit/>
          </a:bodyPr>
          <a:lstStyle/>
          <a:p>
            <a:pPr algn="l">
              <a:spcAft>
                <a:spcPts val="600"/>
              </a:spcAft>
            </a:pPr>
            <a:r>
              <a:rPr lang="en-AU" sz="4400" b="1" dirty="0">
                <a:solidFill>
                  <a:schemeClr val="bg2">
                    <a:lumMod val="25000"/>
                  </a:schemeClr>
                </a:solidFill>
              </a:rPr>
              <a:t>A View of Their History, a Plan for Their Future </a:t>
            </a:r>
            <a:br>
              <a:rPr lang="en-AU" sz="4400" b="1" dirty="0">
                <a:solidFill>
                  <a:schemeClr val="bg2">
                    <a:lumMod val="25000"/>
                  </a:schemeClr>
                </a:solidFill>
              </a:rPr>
            </a:br>
            <a:br>
              <a:rPr lang="en-AU" sz="4400" b="1" dirty="0">
                <a:solidFill>
                  <a:schemeClr val="bg2">
                    <a:lumMod val="25000"/>
                  </a:schemeClr>
                </a:solidFill>
              </a:rPr>
            </a:br>
            <a:r>
              <a:rPr lang="en-AU" sz="3200" b="1" i="1" dirty="0">
                <a:solidFill>
                  <a:schemeClr val="bg2">
                    <a:lumMod val="25000"/>
                  </a:schemeClr>
                </a:solidFill>
              </a:rPr>
              <a:t>Young people centred Intervention for Domestic and Family Violence </a:t>
            </a:r>
            <a:br>
              <a:rPr lang="en-AU" sz="3200" dirty="0">
                <a:solidFill>
                  <a:schemeClr val="bg2">
                    <a:lumMod val="25000"/>
                  </a:schemeClr>
                </a:solidFill>
              </a:rPr>
            </a:br>
            <a:endParaRPr lang="en-AU" sz="3200" b="1" dirty="0">
              <a:solidFill>
                <a:schemeClr val="bg2">
                  <a:lumMod val="25000"/>
                </a:schemeClr>
              </a:solidFill>
            </a:endParaRPr>
          </a:p>
        </p:txBody>
      </p:sp>
      <p:grpSp>
        <p:nvGrpSpPr>
          <p:cNvPr id="26" name="Group 25">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27" name="Freeform: Shape 26">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EF1903C2-EA89-E2CD-7042-8DED917F3ADB}"/>
              </a:ext>
            </a:extLst>
          </p:cNvPr>
          <p:cNvPicPr>
            <a:picLocks noChangeAspect="1"/>
          </p:cNvPicPr>
          <p:nvPr/>
        </p:nvPicPr>
        <p:blipFill>
          <a:blip r:embed="rId2"/>
          <a:stretch>
            <a:fillRect/>
          </a:stretch>
        </p:blipFill>
        <p:spPr>
          <a:xfrm>
            <a:off x="7759823" y="2459882"/>
            <a:ext cx="4141760" cy="1991229"/>
          </a:xfrm>
          <a:prstGeom prst="rect">
            <a:avLst/>
          </a:prstGeom>
          <a:ln>
            <a:noFill/>
          </a:ln>
        </p:spPr>
      </p:pic>
    </p:spTree>
    <p:extLst>
      <p:ext uri="{BB962C8B-B14F-4D97-AF65-F5344CB8AC3E}">
        <p14:creationId xmlns:p14="http://schemas.microsoft.com/office/powerpoint/2010/main" val="31823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ECF1-CAEC-385A-687D-98AB954EEB18}"/>
            </a:ext>
          </a:extLst>
        </p:cNvPr>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78" name="Group 77">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79" name="Freeform: Shape 78">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0DD82FDE-9EDE-E466-4B1F-4DEF893310BD}"/>
              </a:ext>
            </a:extLst>
          </p:cNvPr>
          <p:cNvSpPr>
            <a:spLocks noGrp="1"/>
          </p:cNvSpPr>
          <p:nvPr>
            <p:ph type="ctrTitle"/>
          </p:nvPr>
        </p:nvSpPr>
        <p:spPr>
          <a:xfrm>
            <a:off x="3033906" y="2080783"/>
            <a:ext cx="6105194" cy="3338118"/>
          </a:xfrm>
        </p:spPr>
        <p:txBody>
          <a:bodyPr vert="horz" lIns="91440" tIns="45720" rIns="91440" bIns="45720" rtlCol="0">
            <a:noAutofit/>
          </a:bodyPr>
          <a:lstStyle/>
          <a:p>
            <a:r>
              <a:rPr lang="en-AU" sz="3200" i="1" dirty="0">
                <a:solidFill>
                  <a:srgbClr val="000000"/>
                </a:solidFill>
                <a:effectLst/>
                <a:latin typeface="Aptos" panose="020B0004020202020204" pitchFamily="34" charset="0"/>
                <a:ea typeface="Aptos" panose="020B0004020202020204" pitchFamily="34" charset="0"/>
                <a:cs typeface="Aptos" panose="020B0004020202020204" pitchFamily="34" charset="0"/>
              </a:rPr>
              <a:t>Working with young people using or experiencing DFV to build safety and inspire accountability – The journey from early intervention to prevention and beyond</a:t>
            </a:r>
            <a:br>
              <a:rPr lang="en-AU" sz="3200" dirty="0">
                <a:effectLst/>
                <a:latin typeface="Aptos" panose="020B0004020202020204" pitchFamily="34" charset="0"/>
                <a:ea typeface="Aptos" panose="020B0004020202020204" pitchFamily="34" charset="0"/>
                <a:cs typeface="Aptos" panose="020B0004020202020204" pitchFamily="34" charset="0"/>
              </a:rPr>
            </a:br>
            <a:endParaRPr lang="en-US" sz="3200" dirty="0">
              <a:solidFill>
                <a:schemeClr val="tx2"/>
              </a:solidFill>
            </a:endParaRPr>
          </a:p>
        </p:txBody>
      </p:sp>
      <p:pic>
        <p:nvPicPr>
          <p:cNvPr id="4" name="Picture 3">
            <a:extLst>
              <a:ext uri="{FF2B5EF4-FFF2-40B4-BE49-F238E27FC236}">
                <a16:creationId xmlns:a16="http://schemas.microsoft.com/office/drawing/2014/main" id="{BEA6DC92-7703-8159-044D-C8DDA2DAD0CA}"/>
              </a:ext>
            </a:extLst>
          </p:cNvPr>
          <p:cNvPicPr>
            <a:picLocks noChangeAspect="1"/>
          </p:cNvPicPr>
          <p:nvPr/>
        </p:nvPicPr>
        <p:blipFill>
          <a:blip r:embed="rId2">
            <a:alphaModFix amt="70000"/>
          </a:blip>
          <a:stretch>
            <a:fillRect/>
          </a:stretch>
        </p:blipFill>
        <p:spPr>
          <a:xfrm>
            <a:off x="10499200" y="5791200"/>
            <a:ext cx="1548181" cy="890995"/>
          </a:xfrm>
          <a:prstGeom prst="rect">
            <a:avLst/>
          </a:prstGeom>
        </p:spPr>
      </p:pic>
    </p:spTree>
    <p:extLst>
      <p:ext uri="{BB962C8B-B14F-4D97-AF65-F5344CB8AC3E}">
        <p14:creationId xmlns:p14="http://schemas.microsoft.com/office/powerpoint/2010/main" val="255707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54E4C9-1E49-4331-F5F1-2237973ABD85}"/>
            </a:ext>
          </a:extLst>
        </p:cNvPr>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9" name="Group 8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95" name="Freeform: Shape 94">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extBox 6">
            <a:extLst>
              <a:ext uri="{FF2B5EF4-FFF2-40B4-BE49-F238E27FC236}">
                <a16:creationId xmlns:a16="http://schemas.microsoft.com/office/drawing/2014/main" id="{D4323C6A-F3ED-59C1-B03C-B3DE03A0EC67}"/>
              </a:ext>
            </a:extLst>
          </p:cNvPr>
          <p:cNvSpPr txBox="1"/>
          <p:nvPr/>
        </p:nvSpPr>
        <p:spPr>
          <a:xfrm>
            <a:off x="582611" y="2438822"/>
            <a:ext cx="3669161" cy="160531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bg2">
                    <a:lumMod val="25000"/>
                  </a:schemeClr>
                </a:solidFill>
                <a:latin typeface="+mj-lt"/>
                <a:ea typeface="+mj-ea"/>
                <a:cs typeface="+mj-cs"/>
              </a:rPr>
              <a:t>Let's Talk About  </a:t>
            </a:r>
          </a:p>
        </p:txBody>
      </p:sp>
      <p:sp>
        <p:nvSpPr>
          <p:cNvPr id="6" name="TextBox 5">
            <a:extLst>
              <a:ext uri="{FF2B5EF4-FFF2-40B4-BE49-F238E27FC236}">
                <a16:creationId xmlns:a16="http://schemas.microsoft.com/office/drawing/2014/main" id="{D6AFBF66-2234-E330-5EB6-063F7D40E482}"/>
              </a:ext>
            </a:extLst>
          </p:cNvPr>
          <p:cNvSpPr txBox="1"/>
          <p:nvPr/>
        </p:nvSpPr>
        <p:spPr>
          <a:xfrm>
            <a:off x="6090573" y="801866"/>
            <a:ext cx="5956807" cy="5230634"/>
          </a:xfrm>
          <a:prstGeom prst="rect">
            <a:avLst/>
          </a:prstGeom>
          <a:noFill/>
          <a:ln>
            <a:noFill/>
          </a:ln>
        </p:spPr>
        <p:txBody>
          <a:bodyPr vert="horz" lIns="91440" tIns="45720" rIns="91440" bIns="45720" rtlCol="0" anchor="ctr">
            <a:normAutofit/>
          </a:bodyPr>
          <a:lstStyle/>
          <a:p>
            <a:pPr marL="342900" lvl="0" indent="-342900">
              <a:lnSpc>
                <a:spcPct val="115000"/>
              </a:lnSpc>
              <a:buFont typeface="Symbol" panose="05050102010706020507" pitchFamily="18" charset="2"/>
              <a:buBlip>
                <a:blip r:embed="rId2"/>
              </a:buBlip>
              <a:tabLst>
                <a:tab pos="180340" algn="l"/>
              </a:tabLst>
            </a:pPr>
            <a:r>
              <a:rPr lang="en-AU" kern="100" dirty="0">
                <a:latin typeface="Aptos" panose="020B0004020202020204" pitchFamily="34" charset="0"/>
                <a:ea typeface="Aptos" panose="020B0004020202020204" pitchFamily="34" charset="0"/>
                <a:cs typeface="Times New Roman" panose="02020603050405020304" pitchFamily="18" charset="0"/>
              </a:rPr>
              <a:t>Young peoples experience and use of intimate partner violence, </a:t>
            </a:r>
          </a:p>
          <a:p>
            <a:pPr marL="342900" lvl="0" indent="-342900">
              <a:lnSpc>
                <a:spcPct val="115000"/>
              </a:lnSpc>
              <a:buFont typeface="Symbol" panose="05050102010706020507" pitchFamily="18" charset="2"/>
              <a:buBlip>
                <a:blip r:embed="rId2"/>
              </a:buBlip>
              <a:tabLst>
                <a:tab pos="180340" algn="l"/>
              </a:tabLst>
            </a:pPr>
            <a:r>
              <a:rPr lang="en-AU" kern="100" dirty="0">
                <a:latin typeface="Aptos" panose="020B0004020202020204" pitchFamily="34" charset="0"/>
                <a:ea typeface="Aptos" panose="020B0004020202020204" pitchFamily="34" charset="0"/>
                <a:cs typeface="Times New Roman" panose="02020603050405020304" pitchFamily="18" charset="0"/>
              </a:rPr>
              <a:t>The drivers. How does their history and place in this world interact with the likelihood?</a:t>
            </a:r>
          </a:p>
          <a:p>
            <a:pPr marL="342900" lvl="0" indent="-342900">
              <a:lnSpc>
                <a:spcPct val="115000"/>
              </a:lnSpc>
              <a:buFont typeface="Symbol" panose="05050102010706020507" pitchFamily="18" charset="2"/>
              <a:buBlip>
                <a:blip r:embed="rId2"/>
              </a:buBlip>
              <a:tabLst>
                <a:tab pos="180340" algn="l"/>
              </a:tabLst>
            </a:pPr>
            <a:r>
              <a:rPr lang="en-AU" kern="100" dirty="0">
                <a:latin typeface="Aptos" panose="020B0004020202020204" pitchFamily="34" charset="0"/>
                <a:ea typeface="Aptos" panose="020B0004020202020204" pitchFamily="34" charset="0"/>
                <a:cs typeface="Times New Roman" panose="02020603050405020304" pitchFamily="18" charset="0"/>
              </a:rPr>
              <a:t>How do we identify the presence of intimate partner abuse? </a:t>
            </a:r>
          </a:p>
          <a:p>
            <a:pPr marL="342900" lvl="0" indent="-342900">
              <a:lnSpc>
                <a:spcPct val="115000"/>
              </a:lnSpc>
              <a:buFont typeface="Symbol" panose="05050102010706020507" pitchFamily="18" charset="2"/>
              <a:buBlip>
                <a:blip r:embed="rId2"/>
              </a:buBlip>
              <a:tabLst>
                <a:tab pos="180340" algn="l"/>
              </a:tabLst>
            </a:pPr>
            <a:r>
              <a:rPr lang="en-AU" kern="100" dirty="0">
                <a:latin typeface="Aptos" panose="020B0004020202020204" pitchFamily="34" charset="0"/>
                <a:ea typeface="Aptos" panose="020B0004020202020204" pitchFamily="34" charset="0"/>
                <a:cs typeface="Times New Roman" panose="02020603050405020304" pitchFamily="18" charset="0"/>
              </a:rPr>
              <a:t>How do we as practitioners respond in ways that improve safety for victims? </a:t>
            </a:r>
          </a:p>
          <a:p>
            <a:pPr marL="342900" lvl="0" indent="-342900">
              <a:lnSpc>
                <a:spcPct val="115000"/>
              </a:lnSpc>
              <a:spcAft>
                <a:spcPts val="800"/>
              </a:spcAft>
              <a:buFont typeface="Symbol" panose="05050102010706020507" pitchFamily="18" charset="2"/>
              <a:buBlip>
                <a:blip r:embed="rId2"/>
              </a:buBlip>
              <a:tabLst>
                <a:tab pos="180340" algn="l"/>
              </a:tabLst>
            </a:pPr>
            <a:r>
              <a:rPr lang="en-AU" kern="100" dirty="0">
                <a:latin typeface="Aptos" panose="020B0004020202020204" pitchFamily="34" charset="0"/>
                <a:ea typeface="Aptos" panose="020B0004020202020204" pitchFamily="34" charset="0"/>
                <a:cs typeface="Times New Roman" panose="02020603050405020304" pitchFamily="18" charset="0"/>
              </a:rPr>
              <a:t>How do we as practitioners respond in ways that encourage engagement, trauma informed accountability and reflection, without collusion? </a:t>
            </a:r>
          </a:p>
          <a:p>
            <a:pPr lvl="0" indent="-228600">
              <a:lnSpc>
                <a:spcPct val="90000"/>
              </a:lnSpc>
              <a:buFont typeface="Arial" panose="020B0604020202020204" pitchFamily="34" charset="0"/>
              <a:buChar char="•"/>
              <a:tabLst>
                <a:tab pos="180340" algn="l"/>
              </a:tabLst>
            </a:pPr>
            <a:endParaRPr lang="en-US" dirty="0">
              <a:solidFill>
                <a:schemeClr val="tx2"/>
              </a:solidFill>
            </a:endParaRPr>
          </a:p>
        </p:txBody>
      </p:sp>
      <p:pic>
        <p:nvPicPr>
          <p:cNvPr id="2" name="Picture 1">
            <a:extLst>
              <a:ext uri="{FF2B5EF4-FFF2-40B4-BE49-F238E27FC236}">
                <a16:creationId xmlns:a16="http://schemas.microsoft.com/office/drawing/2014/main" id="{F106A8AE-F9B4-28D2-FD22-BE8ACA52F4F5}"/>
              </a:ext>
            </a:extLst>
          </p:cNvPr>
          <p:cNvPicPr>
            <a:picLocks noChangeAspect="1"/>
          </p:cNvPicPr>
          <p:nvPr/>
        </p:nvPicPr>
        <p:blipFill>
          <a:blip r:embed="rId3">
            <a:alphaModFix amt="70000"/>
          </a:blip>
          <a:stretch>
            <a:fillRect/>
          </a:stretch>
        </p:blipFill>
        <p:spPr>
          <a:xfrm>
            <a:off x="10499200" y="5791200"/>
            <a:ext cx="1548181" cy="890995"/>
          </a:xfrm>
          <a:prstGeom prst="rect">
            <a:avLst/>
          </a:prstGeom>
        </p:spPr>
      </p:pic>
    </p:spTree>
    <p:extLst>
      <p:ext uri="{BB962C8B-B14F-4D97-AF65-F5344CB8AC3E}">
        <p14:creationId xmlns:p14="http://schemas.microsoft.com/office/powerpoint/2010/main" val="425707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0593E-B475-2CB1-1A30-2BB9275F5353}"/>
            </a:ext>
          </a:extLst>
        </p:cNvPr>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3235D083-D38E-DA1E-ADD1-E22A1C80B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727E1D9-C8E6-21EA-7942-B49AF7B4F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9" name="Group 88">
            <a:extLst>
              <a:ext uri="{FF2B5EF4-FFF2-40B4-BE49-F238E27FC236}">
                <a16:creationId xmlns:a16="http://schemas.microsoft.com/office/drawing/2014/main" id="{19E71B4D-107A-2234-10F4-5E8492E7F8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95" name="Freeform: Shape 94">
              <a:extLst>
                <a:ext uri="{FF2B5EF4-FFF2-40B4-BE49-F238E27FC236}">
                  <a16:creationId xmlns:a16="http://schemas.microsoft.com/office/drawing/2014/main" id="{A3098C16-F8E0-F940-9200-F8DF54FE4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F15B0060-FB7B-F6B3-3E3E-F89E8AF45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BF66C260-44B4-5867-6C9E-6E44E2DB6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1F21C6AB-EE83-3E37-EA2B-B9D260A7C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2491237D-6D2C-B5CB-0D58-4CC902A13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extBox 6">
            <a:extLst>
              <a:ext uri="{FF2B5EF4-FFF2-40B4-BE49-F238E27FC236}">
                <a16:creationId xmlns:a16="http://schemas.microsoft.com/office/drawing/2014/main" id="{FB03A391-FEB3-D25C-F4EA-6F1A96271613}"/>
              </a:ext>
            </a:extLst>
          </p:cNvPr>
          <p:cNvSpPr txBox="1"/>
          <p:nvPr/>
        </p:nvSpPr>
        <p:spPr>
          <a:xfrm>
            <a:off x="804672"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bg2">
                    <a:lumMod val="25000"/>
                  </a:schemeClr>
                </a:solidFill>
                <a:latin typeface="+mj-lt"/>
                <a:ea typeface="+mj-ea"/>
                <a:cs typeface="+mj-cs"/>
              </a:rPr>
              <a:t>Setting the Scene  </a:t>
            </a:r>
          </a:p>
        </p:txBody>
      </p:sp>
      <p:sp>
        <p:nvSpPr>
          <p:cNvPr id="6" name="TextBox 5">
            <a:extLst>
              <a:ext uri="{FF2B5EF4-FFF2-40B4-BE49-F238E27FC236}">
                <a16:creationId xmlns:a16="http://schemas.microsoft.com/office/drawing/2014/main" id="{F1EC54FA-F431-3295-CFCC-C85C6297B51B}"/>
              </a:ext>
            </a:extLst>
          </p:cNvPr>
          <p:cNvSpPr txBox="1"/>
          <p:nvPr/>
        </p:nvSpPr>
        <p:spPr>
          <a:xfrm>
            <a:off x="5509339" y="116609"/>
            <a:ext cx="6538042" cy="6565150"/>
          </a:xfrm>
          <a:prstGeom prst="rect">
            <a:avLst/>
          </a:prstGeom>
          <a:noFill/>
          <a:ln>
            <a:noFill/>
          </a:ln>
        </p:spPr>
        <p:txBody>
          <a:bodyPr vert="horz" lIns="91440" tIns="45720" rIns="91440" bIns="45720" rtlCol="0" anchor="ctr">
            <a:normAutofit/>
          </a:bodyPr>
          <a:lstStyle/>
          <a:p>
            <a:pPr lvl="0" defTabSz="355600">
              <a:lnSpc>
                <a:spcPct val="150000"/>
              </a:lnSpc>
              <a:tabLst>
                <a:tab pos="180340" algn="l"/>
              </a:tabLs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		DATA </a:t>
            </a:r>
          </a:p>
          <a:p>
            <a:pPr marL="342900" lvl="0" indent="-342900">
              <a:lnSpc>
                <a:spcPct val="115000"/>
              </a:lnSpc>
              <a:buFont typeface="Symbol" panose="05050102010706020507" pitchFamily="18" charset="2"/>
              <a:buBlip>
                <a:blip r:embed="rId2"/>
              </a:buBlip>
              <a:tabLst>
                <a:tab pos="180340" algn="l"/>
              </a:tabLs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AIHW</a:t>
            </a:r>
            <a:r>
              <a:rPr lang="en-AU" b="1" kern="100" dirty="0">
                <a:latin typeface="Aptos" panose="020B0004020202020204" pitchFamily="34" charset="0"/>
                <a:ea typeface="Aptos" panose="020B0004020202020204" pitchFamily="34" charset="0"/>
                <a:cs typeface="Times New Roman" panose="02020603050405020304" pitchFamily="18" charset="0"/>
              </a:rPr>
              <a:t>:</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34% of children and young people presenting alone for homelessness services have experienced domestic and family violence.</a:t>
            </a:r>
          </a:p>
          <a:p>
            <a:pPr marL="342900" lvl="0" indent="-342900">
              <a:lnSpc>
                <a:spcPct val="115000"/>
              </a:lnSpc>
              <a:buFont typeface="Symbol" panose="05050102010706020507" pitchFamily="18" charset="2"/>
              <a:buBlip>
                <a:blip r:embed="rId2"/>
              </a:buBlip>
              <a:tabLst>
                <a:tab pos="180340" algn="l"/>
              </a:tabLst>
            </a:pPr>
            <a:r>
              <a:rPr lang="en-AU"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AU" sz="1800" b="1" i="1" kern="100" dirty="0">
                <a:effectLst/>
                <a:latin typeface="Aptos" panose="020B0004020202020204" pitchFamily="34" charset="0"/>
                <a:ea typeface="Aptos" panose="020B0004020202020204" pitchFamily="34" charset="0"/>
                <a:cs typeface="Times New Roman" panose="02020603050405020304" pitchFamily="18" charset="0"/>
              </a:rPr>
              <a:t>The Australian Child Maltreatment Study </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found that 43.8 per cent of young people aged 16 to 24 years had experienced exposure to domestic violence. </a:t>
            </a:r>
          </a:p>
          <a:p>
            <a:pPr marL="342900" lvl="0" indent="-342900">
              <a:lnSpc>
                <a:spcPct val="115000"/>
              </a:lnSpc>
              <a:buFont typeface="Symbol" panose="05050102010706020507" pitchFamily="18" charset="2"/>
              <a:buBlip>
                <a:blip r:embed="rId2"/>
              </a:buBlip>
              <a:tabLst>
                <a:tab pos="180340" algn="l"/>
              </a:tabLs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NCAS 2021</a:t>
            </a:r>
            <a:r>
              <a:rPr lang="en-AU" b="1" kern="100" dirty="0">
                <a:latin typeface="Aptos" panose="020B0004020202020204" pitchFamily="34" charset="0"/>
                <a:ea typeface="Aptos" panose="020B0004020202020204" pitchFamily="34" charset="0"/>
                <a:cs typeface="Times New Roman" panose="02020603050405020304" pitchFamily="18" charset="0"/>
              </a:rPr>
              <a:t>:</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89% of young people (aged 16-20) years who had used violence in the home reported that they had experienced child abuse.</a:t>
            </a:r>
          </a:p>
          <a:p>
            <a:pPr marL="342900" lvl="0" indent="-342900">
              <a:lnSpc>
                <a:spcPct val="115000"/>
              </a:lnSpc>
              <a:buFont typeface="Symbol" panose="05050102010706020507" pitchFamily="18" charset="2"/>
              <a:buBlip>
                <a:blip r:embed="rId2"/>
              </a:buBlip>
              <a:tabLst>
                <a:tab pos="180340" algn="l"/>
              </a:tabLst>
            </a:pPr>
            <a:r>
              <a:rPr lang="en-AU" sz="1800" b="1" i="1" kern="100" dirty="0">
                <a:effectLst/>
                <a:latin typeface="Aptos" panose="020B0004020202020204" pitchFamily="34" charset="0"/>
                <a:ea typeface="Aptos" panose="020B0004020202020204" pitchFamily="34" charset="0"/>
                <a:cs typeface="Times New Roman" panose="02020603050405020304" pitchFamily="18" charset="0"/>
              </a:rPr>
              <a:t>AIHW 2020 ‘Australia’s Children’ report: </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Children and young people who are exposed to domestic and family violence normalise violence as a coping or conflict resolution strategy.  </a:t>
            </a:r>
          </a:p>
          <a:p>
            <a:pPr marL="342900" lvl="0" indent="-342900">
              <a:lnSpc>
                <a:spcPct val="115000"/>
              </a:lnSpc>
              <a:buFont typeface="Symbol" panose="05050102010706020507" pitchFamily="18" charset="2"/>
              <a:buBlip>
                <a:blip r:embed="rId2"/>
              </a:buBlip>
              <a:tabLst>
                <a:tab pos="180340" algn="l"/>
              </a:tabLs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NCAS 2021</a:t>
            </a:r>
            <a:r>
              <a:rPr lang="en-AU" b="1" i="1" kern="100" dirty="0">
                <a:latin typeface="Aptos" panose="020B0004020202020204" pitchFamily="34" charset="0"/>
                <a:ea typeface="Aptos" panose="020B0004020202020204" pitchFamily="34" charset="0"/>
                <a:cs typeface="Times New Roman" panose="02020603050405020304" pitchFamily="18" charset="0"/>
              </a:rPr>
              <a:t>:</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 In 2021 compared to both 2009 and 2013, young people had a lower understanding that domestic violence is gendered, with men being the main perpetrators and women being the most likely to experience fear or physical harm as a result. However, young men and young women both demonstrated a decline since 2013 in understanding of the gendered nature of domestic violence.</a:t>
            </a:r>
          </a:p>
        </p:txBody>
      </p:sp>
      <p:pic>
        <p:nvPicPr>
          <p:cNvPr id="2" name="Picture 1">
            <a:extLst>
              <a:ext uri="{FF2B5EF4-FFF2-40B4-BE49-F238E27FC236}">
                <a16:creationId xmlns:a16="http://schemas.microsoft.com/office/drawing/2014/main" id="{5A4DA53D-24AD-9D03-9687-DBA3AD3E9C30}"/>
              </a:ext>
            </a:extLst>
          </p:cNvPr>
          <p:cNvPicPr>
            <a:picLocks noChangeAspect="1"/>
          </p:cNvPicPr>
          <p:nvPr/>
        </p:nvPicPr>
        <p:blipFill>
          <a:blip r:embed="rId3">
            <a:alphaModFix amt="70000"/>
          </a:blip>
          <a:stretch>
            <a:fillRect/>
          </a:stretch>
        </p:blipFill>
        <p:spPr>
          <a:xfrm>
            <a:off x="11421979" y="6322268"/>
            <a:ext cx="625402" cy="359926"/>
          </a:xfrm>
          <a:prstGeom prst="rect">
            <a:avLst/>
          </a:prstGeom>
        </p:spPr>
      </p:pic>
    </p:spTree>
    <p:extLst>
      <p:ext uri="{BB962C8B-B14F-4D97-AF65-F5344CB8AC3E}">
        <p14:creationId xmlns:p14="http://schemas.microsoft.com/office/powerpoint/2010/main" val="410551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71BEE2-CAA6-2043-97F7-A77CA4ACCAF4}"/>
            </a:ext>
          </a:extLst>
        </p:cNvPr>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4B37CE92-5953-91A4-E775-4021CE90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C4B74A9-6272-A6D7-1A3B-48CB11D70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9" name="Group 88">
            <a:extLst>
              <a:ext uri="{FF2B5EF4-FFF2-40B4-BE49-F238E27FC236}">
                <a16:creationId xmlns:a16="http://schemas.microsoft.com/office/drawing/2014/main" id="{4FE5AEE1-FA27-54FC-B84E-495E73256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95" name="Freeform: Shape 94">
              <a:extLst>
                <a:ext uri="{FF2B5EF4-FFF2-40B4-BE49-F238E27FC236}">
                  <a16:creationId xmlns:a16="http://schemas.microsoft.com/office/drawing/2014/main" id="{4D8F630B-D58F-7104-0C3B-CD721FFED6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41FE5280-86A7-F31B-E88D-C7585BFB8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3538B885-D1C6-ABB5-0AC2-75F364E5D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FAB4D6F0-130E-F484-82A4-7A0B887B0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FF59D337-D74F-93D1-088C-36895D2A1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extBox 6">
            <a:extLst>
              <a:ext uri="{FF2B5EF4-FFF2-40B4-BE49-F238E27FC236}">
                <a16:creationId xmlns:a16="http://schemas.microsoft.com/office/drawing/2014/main" id="{6AD9DF6F-73AF-DDB6-0B68-F286064E1D82}"/>
              </a:ext>
            </a:extLst>
          </p:cNvPr>
          <p:cNvSpPr txBox="1"/>
          <p:nvPr/>
        </p:nvSpPr>
        <p:spPr>
          <a:xfrm>
            <a:off x="804672"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000" b="1" kern="1200" dirty="0">
              <a:solidFill>
                <a:schemeClr val="bg2">
                  <a:lumMod val="25000"/>
                </a:schemeClr>
              </a:solidFill>
              <a:latin typeface="+mj-lt"/>
              <a:ea typeface="+mj-ea"/>
              <a:cs typeface="+mj-cs"/>
            </a:endParaRPr>
          </a:p>
        </p:txBody>
      </p:sp>
      <p:sp>
        <p:nvSpPr>
          <p:cNvPr id="6" name="TextBox 5">
            <a:extLst>
              <a:ext uri="{FF2B5EF4-FFF2-40B4-BE49-F238E27FC236}">
                <a16:creationId xmlns:a16="http://schemas.microsoft.com/office/drawing/2014/main" id="{B5C5EE7B-83E4-B822-C4F2-5D74AFB223FD}"/>
              </a:ext>
            </a:extLst>
          </p:cNvPr>
          <p:cNvSpPr txBox="1"/>
          <p:nvPr/>
        </p:nvSpPr>
        <p:spPr>
          <a:xfrm>
            <a:off x="5646907" y="374925"/>
            <a:ext cx="6138693" cy="5931797"/>
          </a:xfrm>
          <a:prstGeom prst="rect">
            <a:avLst/>
          </a:prstGeom>
          <a:noFill/>
          <a:ln>
            <a:noFill/>
          </a:ln>
        </p:spPr>
        <p:txBody>
          <a:bodyPr vert="horz" lIns="91440" tIns="45720" rIns="91440" bIns="45720" rtlCol="0" anchor="ctr">
            <a:normAutofit fontScale="92500"/>
          </a:bodyPr>
          <a:lstStyle/>
          <a:p>
            <a:pPr lvl="0" defTabSz="355600">
              <a:lnSpc>
                <a:spcPct val="160000"/>
              </a:lnSpc>
              <a:tabLst>
                <a:tab pos="180340" algn="l"/>
              </a:tabLst>
            </a:pPr>
            <a:r>
              <a:rPr lang="en-AU" kern="100" dirty="0">
                <a:latin typeface="Aptos" panose="020B0004020202020204" pitchFamily="34" charset="0"/>
                <a:ea typeface="Aptos" panose="020B0004020202020204" pitchFamily="34" charset="0"/>
                <a:cs typeface="Times New Roman" panose="02020603050405020304" pitchFamily="18" charset="0"/>
              </a:rPr>
              <a:t>		</a:t>
            </a:r>
            <a:r>
              <a:rPr lang="en-AU" b="1" kern="100" dirty="0">
                <a:latin typeface="Aptos" panose="020B0004020202020204" pitchFamily="34" charset="0"/>
                <a:ea typeface="Aptos" panose="020B0004020202020204" pitchFamily="34" charset="0"/>
                <a:cs typeface="Times New Roman" panose="02020603050405020304" pitchFamily="18" charset="0"/>
              </a:rPr>
              <a:t>DRIVERS</a:t>
            </a:r>
            <a:endParaRPr lang="en-AU"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Blip>
                <a:blip r:embed="rId2"/>
              </a:buBlip>
              <a:tabLst>
                <a:tab pos="180340" algn="l"/>
              </a:tabLs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Our Watch: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Gender Based Violence is driven by – Condoning of violence against women, - Rigid stereotyping and dominant forms of masculinity, - Controlling attitudes towards women's decision making and independence  </a:t>
            </a:r>
          </a:p>
          <a:p>
            <a:pPr marL="342900" lvl="0" indent="-342900">
              <a:lnSpc>
                <a:spcPct val="115000"/>
              </a:lnSpc>
              <a:buFont typeface="Symbol" panose="05050102010706020507" pitchFamily="18" charset="2"/>
              <a:buBlip>
                <a:blip r:embed="rId2"/>
              </a:buBlip>
              <a:tabLst>
                <a:tab pos="18034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Cultural influences such as Andrew Tate, Red Pill culture and the Manosphere have impacted young people's views on gender-based violence, gender equality and masculinity   </a:t>
            </a:r>
          </a:p>
          <a:p>
            <a:pPr marL="342900" lvl="0" indent="-342900">
              <a:lnSpc>
                <a:spcPct val="115000"/>
              </a:lnSpc>
              <a:buFont typeface="Symbol" panose="05050102010706020507" pitchFamily="18" charset="2"/>
              <a:buBlip>
                <a:blip r:embed="rId2"/>
              </a:buBlip>
              <a:tabLst>
                <a:tab pos="18034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These have been collected and portrayed by mainstream media – Inside the Manosphere, Adolescence etc </a:t>
            </a:r>
          </a:p>
          <a:p>
            <a:pPr marL="342900" lvl="0" indent="-342900">
              <a:lnSpc>
                <a:spcPct val="107000"/>
              </a:lnSpc>
              <a:buFont typeface="Symbol" panose="05050102010706020507" pitchFamily="18" charset="2"/>
              <a:buBlip>
                <a:blip r:embed="rId2"/>
              </a:buBlip>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NCAS 2021</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Young men (48%) were significantly more likely than young women (25%) to agree that women exaggerate how unequally women are treated in Australia. Young men also lagged behind young non-binary respondents in their rejection of gender inequality and rejection of some aspects of violence against women.</a:t>
            </a:r>
          </a:p>
          <a:p>
            <a:pPr marL="342900" lvl="0" indent="-342900">
              <a:lnSpc>
                <a:spcPct val="107000"/>
              </a:lnSpc>
              <a:spcAft>
                <a:spcPts val="800"/>
              </a:spcAft>
              <a:buFont typeface="Symbol" panose="05050102010706020507" pitchFamily="18" charset="2"/>
              <a:buBlip>
                <a:blip r:embed="rId2"/>
              </a:buBlip>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 experience of LGBTQIASB+ young people in both family and intimate partner relationships is informed by power dynamics founded in patriarchal relationship norms  </a:t>
            </a:r>
          </a:p>
        </p:txBody>
      </p:sp>
      <p:pic>
        <p:nvPicPr>
          <p:cNvPr id="2" name="Picture 1">
            <a:extLst>
              <a:ext uri="{FF2B5EF4-FFF2-40B4-BE49-F238E27FC236}">
                <a16:creationId xmlns:a16="http://schemas.microsoft.com/office/drawing/2014/main" id="{8B1E2A4A-47FE-AA29-1994-E39F3DFC8B94}"/>
              </a:ext>
            </a:extLst>
          </p:cNvPr>
          <p:cNvPicPr>
            <a:picLocks noChangeAspect="1"/>
          </p:cNvPicPr>
          <p:nvPr/>
        </p:nvPicPr>
        <p:blipFill>
          <a:blip r:embed="rId3">
            <a:alphaModFix amt="70000"/>
          </a:blip>
          <a:stretch>
            <a:fillRect/>
          </a:stretch>
        </p:blipFill>
        <p:spPr>
          <a:xfrm>
            <a:off x="11053011" y="6109923"/>
            <a:ext cx="994370" cy="572271"/>
          </a:xfrm>
          <a:prstGeom prst="rect">
            <a:avLst/>
          </a:prstGeom>
        </p:spPr>
      </p:pic>
      <p:sp>
        <p:nvSpPr>
          <p:cNvPr id="4" name="TextBox 3">
            <a:extLst>
              <a:ext uri="{FF2B5EF4-FFF2-40B4-BE49-F238E27FC236}">
                <a16:creationId xmlns:a16="http://schemas.microsoft.com/office/drawing/2014/main" id="{80ACAB34-BFD6-4FCA-481C-4115DBCB5C1E}"/>
              </a:ext>
            </a:extLst>
          </p:cNvPr>
          <p:cNvSpPr txBox="1"/>
          <p:nvPr/>
        </p:nvSpPr>
        <p:spPr>
          <a:xfrm>
            <a:off x="869328" y="2827040"/>
            <a:ext cx="3891978" cy="1203919"/>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E8E8E8">
                    <a:lumMod val="25000"/>
                  </a:srgbClr>
                </a:solidFill>
                <a:effectLst/>
                <a:uLnTx/>
                <a:uFillTx/>
                <a:latin typeface="Aptos Display" panose="02110004020202020204"/>
                <a:ea typeface="+mn-ea"/>
                <a:cs typeface="+mn-cs"/>
              </a:rPr>
              <a:t>Setting the Scene  </a:t>
            </a:r>
          </a:p>
        </p:txBody>
      </p:sp>
    </p:spTree>
    <p:extLst>
      <p:ext uri="{BB962C8B-B14F-4D97-AF65-F5344CB8AC3E}">
        <p14:creationId xmlns:p14="http://schemas.microsoft.com/office/powerpoint/2010/main" val="314921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BE677-2F97-0053-08B7-C4DFE15579D8}"/>
              </a:ext>
            </a:extLst>
          </p:cNvPr>
          <p:cNvPicPr>
            <a:picLocks noChangeAspect="1"/>
          </p:cNvPicPr>
          <p:nvPr/>
        </p:nvPicPr>
        <p:blipFill>
          <a:blip r:embed="rId2"/>
          <a:stretch>
            <a:fillRect/>
          </a:stretch>
        </p:blipFill>
        <p:spPr>
          <a:xfrm rot="5400000">
            <a:off x="4741532" y="-313826"/>
            <a:ext cx="3096734" cy="3750409"/>
          </a:xfrm>
          <a:prstGeom prst="rect">
            <a:avLst/>
          </a:prstGeom>
        </p:spPr>
      </p:pic>
      <p:pic>
        <p:nvPicPr>
          <p:cNvPr id="7" name="Picture 6">
            <a:extLst>
              <a:ext uri="{FF2B5EF4-FFF2-40B4-BE49-F238E27FC236}">
                <a16:creationId xmlns:a16="http://schemas.microsoft.com/office/drawing/2014/main" id="{B149E67D-F2F8-CA8E-E94D-19ED0AAC1894}"/>
              </a:ext>
            </a:extLst>
          </p:cNvPr>
          <p:cNvPicPr>
            <a:picLocks noChangeAspect="1"/>
          </p:cNvPicPr>
          <p:nvPr/>
        </p:nvPicPr>
        <p:blipFill>
          <a:blip r:embed="rId2"/>
          <a:stretch>
            <a:fillRect/>
          </a:stretch>
        </p:blipFill>
        <p:spPr>
          <a:xfrm>
            <a:off x="0" y="2994667"/>
            <a:ext cx="2897335" cy="3094467"/>
          </a:xfrm>
          <a:prstGeom prst="rect">
            <a:avLst/>
          </a:prstGeom>
        </p:spPr>
      </p:pic>
      <p:pic>
        <p:nvPicPr>
          <p:cNvPr id="9" name="Picture 8">
            <a:extLst>
              <a:ext uri="{FF2B5EF4-FFF2-40B4-BE49-F238E27FC236}">
                <a16:creationId xmlns:a16="http://schemas.microsoft.com/office/drawing/2014/main" id="{144FCE76-4498-8283-01E2-E49361704BD6}"/>
              </a:ext>
            </a:extLst>
          </p:cNvPr>
          <p:cNvPicPr>
            <a:picLocks noChangeAspect="1"/>
          </p:cNvPicPr>
          <p:nvPr/>
        </p:nvPicPr>
        <p:blipFill>
          <a:blip r:embed="rId3"/>
          <a:stretch>
            <a:fillRect/>
          </a:stretch>
        </p:blipFill>
        <p:spPr>
          <a:xfrm>
            <a:off x="9427562" y="3489629"/>
            <a:ext cx="2764438" cy="3321218"/>
          </a:xfrm>
          <a:prstGeom prst="rect">
            <a:avLst/>
          </a:prstGeom>
        </p:spPr>
      </p:pic>
      <p:pic>
        <p:nvPicPr>
          <p:cNvPr id="11" name="Picture 10">
            <a:extLst>
              <a:ext uri="{FF2B5EF4-FFF2-40B4-BE49-F238E27FC236}">
                <a16:creationId xmlns:a16="http://schemas.microsoft.com/office/drawing/2014/main" id="{5BF7B2BE-E0D4-9598-2FB7-9BCFECE6970D}"/>
              </a:ext>
            </a:extLst>
          </p:cNvPr>
          <p:cNvPicPr>
            <a:picLocks noChangeAspect="1"/>
          </p:cNvPicPr>
          <p:nvPr/>
        </p:nvPicPr>
        <p:blipFill>
          <a:blip r:embed="rId3"/>
          <a:stretch>
            <a:fillRect/>
          </a:stretch>
        </p:blipFill>
        <p:spPr>
          <a:xfrm rot="10800000">
            <a:off x="15912" y="-34469"/>
            <a:ext cx="3296278" cy="2806995"/>
          </a:xfrm>
          <a:prstGeom prst="rect">
            <a:avLst/>
          </a:prstGeom>
        </p:spPr>
      </p:pic>
      <p:pic>
        <p:nvPicPr>
          <p:cNvPr id="13" name="Picture 12">
            <a:extLst>
              <a:ext uri="{FF2B5EF4-FFF2-40B4-BE49-F238E27FC236}">
                <a16:creationId xmlns:a16="http://schemas.microsoft.com/office/drawing/2014/main" id="{F6BE134B-9A8C-9622-49ED-863E858DC5C2}"/>
              </a:ext>
            </a:extLst>
          </p:cNvPr>
          <p:cNvPicPr>
            <a:picLocks noChangeAspect="1"/>
          </p:cNvPicPr>
          <p:nvPr/>
        </p:nvPicPr>
        <p:blipFill>
          <a:blip r:embed="rId4"/>
          <a:stretch>
            <a:fillRect/>
          </a:stretch>
        </p:blipFill>
        <p:spPr>
          <a:xfrm rot="16200000">
            <a:off x="9046111" y="-136875"/>
            <a:ext cx="2995500" cy="3296278"/>
          </a:xfrm>
          <a:prstGeom prst="rect">
            <a:avLst/>
          </a:prstGeom>
        </p:spPr>
      </p:pic>
      <p:sp>
        <p:nvSpPr>
          <p:cNvPr id="14" name="TextBox 13">
            <a:extLst>
              <a:ext uri="{FF2B5EF4-FFF2-40B4-BE49-F238E27FC236}">
                <a16:creationId xmlns:a16="http://schemas.microsoft.com/office/drawing/2014/main" id="{970CBD2F-E960-78D7-E833-F1B1BF388C43}"/>
              </a:ext>
            </a:extLst>
          </p:cNvPr>
          <p:cNvSpPr txBox="1"/>
          <p:nvPr/>
        </p:nvSpPr>
        <p:spPr>
          <a:xfrm>
            <a:off x="3615070" y="3258692"/>
            <a:ext cx="5168260" cy="1297115"/>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4400" b="1" dirty="0">
                <a:solidFill>
                  <a:schemeClr val="bg2">
                    <a:lumMod val="25000"/>
                  </a:schemeClr>
                </a:solidFill>
                <a:latin typeface="+mj-lt"/>
                <a:ea typeface="+mj-ea"/>
                <a:cs typeface="+mj-cs"/>
              </a:rPr>
              <a:t>Refining Perceptions</a:t>
            </a:r>
            <a:r>
              <a:rPr lang="en-US" sz="4400" b="1" kern="1200" dirty="0">
                <a:solidFill>
                  <a:schemeClr val="bg2">
                    <a:lumMod val="25000"/>
                  </a:schemeClr>
                </a:solidFill>
                <a:latin typeface="+mj-lt"/>
                <a:ea typeface="+mj-ea"/>
                <a:cs typeface="+mj-cs"/>
              </a:rPr>
              <a:t>   </a:t>
            </a:r>
          </a:p>
        </p:txBody>
      </p:sp>
      <p:sp>
        <p:nvSpPr>
          <p:cNvPr id="15" name="TextBox 14">
            <a:extLst>
              <a:ext uri="{FF2B5EF4-FFF2-40B4-BE49-F238E27FC236}">
                <a16:creationId xmlns:a16="http://schemas.microsoft.com/office/drawing/2014/main" id="{0AFD864A-DEA7-ADF2-DCB1-5311D23948AC}"/>
              </a:ext>
            </a:extLst>
          </p:cNvPr>
          <p:cNvSpPr txBox="1"/>
          <p:nvPr/>
        </p:nvSpPr>
        <p:spPr>
          <a:xfrm>
            <a:off x="10032630" y="399535"/>
            <a:ext cx="1428750" cy="1569660"/>
          </a:xfrm>
          <a:prstGeom prst="rect">
            <a:avLst/>
          </a:prstGeom>
          <a:noFill/>
        </p:spPr>
        <p:txBody>
          <a:bodyPr wrap="square" rtlCol="0">
            <a:spAutoFit/>
          </a:bodyPr>
          <a:lstStyle/>
          <a:p>
            <a:pPr algn="ctr"/>
            <a:r>
              <a:rPr lang="en-AU" sz="2400" dirty="0">
                <a:solidFill>
                  <a:schemeClr val="bg2">
                    <a:lumMod val="25000"/>
                  </a:schemeClr>
                </a:solidFill>
              </a:rPr>
              <a:t>Resistive &amp; Reactive Violence </a:t>
            </a:r>
          </a:p>
        </p:txBody>
      </p:sp>
      <p:sp>
        <p:nvSpPr>
          <p:cNvPr id="16" name="TextBox 15">
            <a:extLst>
              <a:ext uri="{FF2B5EF4-FFF2-40B4-BE49-F238E27FC236}">
                <a16:creationId xmlns:a16="http://schemas.microsoft.com/office/drawing/2014/main" id="{D4FC4976-7DDE-8B49-D86E-9BBD88844F98}"/>
              </a:ext>
            </a:extLst>
          </p:cNvPr>
          <p:cNvSpPr txBox="1"/>
          <p:nvPr/>
        </p:nvSpPr>
        <p:spPr>
          <a:xfrm>
            <a:off x="5135352" y="734035"/>
            <a:ext cx="2180747" cy="1200329"/>
          </a:xfrm>
          <a:prstGeom prst="rect">
            <a:avLst/>
          </a:prstGeom>
          <a:noFill/>
        </p:spPr>
        <p:txBody>
          <a:bodyPr wrap="square" rtlCol="0">
            <a:spAutoFit/>
          </a:bodyPr>
          <a:lstStyle/>
          <a:p>
            <a:pPr algn="ctr"/>
            <a:r>
              <a:rPr lang="en-AU" sz="2400" dirty="0">
                <a:solidFill>
                  <a:schemeClr val="bg2">
                    <a:lumMod val="25000"/>
                  </a:schemeClr>
                </a:solidFill>
              </a:rPr>
              <a:t>Minimisation, Denial &amp; Blame (MDB)</a:t>
            </a:r>
          </a:p>
        </p:txBody>
      </p:sp>
      <p:sp>
        <p:nvSpPr>
          <p:cNvPr id="17" name="TextBox 16">
            <a:extLst>
              <a:ext uri="{FF2B5EF4-FFF2-40B4-BE49-F238E27FC236}">
                <a16:creationId xmlns:a16="http://schemas.microsoft.com/office/drawing/2014/main" id="{81772A3F-4CE4-9140-4F56-D6278F73181A}"/>
              </a:ext>
            </a:extLst>
          </p:cNvPr>
          <p:cNvSpPr txBox="1"/>
          <p:nvPr/>
        </p:nvSpPr>
        <p:spPr>
          <a:xfrm>
            <a:off x="215259" y="768866"/>
            <a:ext cx="2164760" cy="1200329"/>
          </a:xfrm>
          <a:prstGeom prst="rect">
            <a:avLst/>
          </a:prstGeom>
          <a:noFill/>
        </p:spPr>
        <p:txBody>
          <a:bodyPr wrap="none" rtlCol="0">
            <a:spAutoFit/>
          </a:bodyPr>
          <a:lstStyle/>
          <a:p>
            <a:pPr algn="ctr"/>
            <a:r>
              <a:rPr lang="en-AU" sz="2400" dirty="0">
                <a:solidFill>
                  <a:schemeClr val="bg2">
                    <a:lumMod val="25000"/>
                  </a:schemeClr>
                </a:solidFill>
              </a:rPr>
              <a:t>Forms </a:t>
            </a:r>
          </a:p>
          <a:p>
            <a:pPr algn="ctr"/>
            <a:r>
              <a:rPr lang="en-AU" sz="2400" dirty="0">
                <a:solidFill>
                  <a:schemeClr val="bg2">
                    <a:lumMod val="25000"/>
                  </a:schemeClr>
                </a:solidFill>
              </a:rPr>
              <a:t>of </a:t>
            </a:r>
          </a:p>
          <a:p>
            <a:pPr algn="ctr"/>
            <a:r>
              <a:rPr lang="en-AU" sz="2400" dirty="0">
                <a:solidFill>
                  <a:schemeClr val="bg2">
                    <a:lumMod val="25000"/>
                  </a:schemeClr>
                </a:solidFill>
              </a:rPr>
              <a:t>Accountability</a:t>
            </a:r>
            <a:r>
              <a:rPr lang="en-AU" sz="2400" dirty="0"/>
              <a:t> </a:t>
            </a:r>
          </a:p>
        </p:txBody>
      </p:sp>
      <p:sp>
        <p:nvSpPr>
          <p:cNvPr id="19" name="TextBox 18">
            <a:extLst>
              <a:ext uri="{FF2B5EF4-FFF2-40B4-BE49-F238E27FC236}">
                <a16:creationId xmlns:a16="http://schemas.microsoft.com/office/drawing/2014/main" id="{8A537C2E-B827-8A45-5CE6-7F4F0521BD29}"/>
              </a:ext>
            </a:extLst>
          </p:cNvPr>
          <p:cNvSpPr txBox="1"/>
          <p:nvPr/>
        </p:nvSpPr>
        <p:spPr>
          <a:xfrm>
            <a:off x="9916601" y="4711042"/>
            <a:ext cx="2330450" cy="1200329"/>
          </a:xfrm>
          <a:prstGeom prst="rect">
            <a:avLst/>
          </a:prstGeom>
          <a:noFill/>
        </p:spPr>
        <p:txBody>
          <a:bodyPr wrap="square" rtlCol="0">
            <a:spAutoFit/>
          </a:bodyPr>
          <a:lstStyle/>
          <a:p>
            <a:pPr algn="ctr"/>
            <a:r>
              <a:rPr lang="en-AU" sz="2400" dirty="0">
                <a:solidFill>
                  <a:schemeClr val="bg2">
                    <a:lumMod val="25000"/>
                  </a:schemeClr>
                </a:solidFill>
              </a:rPr>
              <a:t>Trauma Informed </a:t>
            </a:r>
          </a:p>
          <a:p>
            <a:pPr algn="ctr"/>
            <a:r>
              <a:rPr lang="en-AU" sz="2400" dirty="0">
                <a:solidFill>
                  <a:schemeClr val="bg2">
                    <a:lumMod val="25000"/>
                  </a:schemeClr>
                </a:solidFill>
              </a:rPr>
              <a:t>Accountability </a:t>
            </a:r>
          </a:p>
        </p:txBody>
      </p:sp>
      <p:sp>
        <p:nvSpPr>
          <p:cNvPr id="20" name="Rectangle 19">
            <a:extLst>
              <a:ext uri="{FF2B5EF4-FFF2-40B4-BE49-F238E27FC236}">
                <a16:creationId xmlns:a16="http://schemas.microsoft.com/office/drawing/2014/main" id="{0F8A4815-61CC-3FA2-86D4-60DA4C4CD92F}"/>
              </a:ext>
            </a:extLst>
          </p:cNvPr>
          <p:cNvSpPr/>
          <p:nvPr/>
        </p:nvSpPr>
        <p:spPr>
          <a:xfrm>
            <a:off x="-82296" y="6858000"/>
            <a:ext cx="12274296" cy="114964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6FA6CEE4-957F-D742-027A-8505ACF1FEC5}"/>
              </a:ext>
            </a:extLst>
          </p:cNvPr>
          <p:cNvPicPr>
            <a:picLocks noChangeAspect="1"/>
          </p:cNvPicPr>
          <p:nvPr/>
        </p:nvPicPr>
        <p:blipFill>
          <a:blip r:embed="rId5"/>
          <a:stretch>
            <a:fillRect/>
          </a:stretch>
        </p:blipFill>
        <p:spPr>
          <a:xfrm flipV="1">
            <a:off x="6047683" y="4627062"/>
            <a:ext cx="3217936" cy="2183786"/>
          </a:xfrm>
          <a:prstGeom prst="rect">
            <a:avLst/>
          </a:prstGeom>
        </p:spPr>
      </p:pic>
      <p:sp>
        <p:nvSpPr>
          <p:cNvPr id="23" name="TextBox 22">
            <a:extLst>
              <a:ext uri="{FF2B5EF4-FFF2-40B4-BE49-F238E27FC236}">
                <a16:creationId xmlns:a16="http://schemas.microsoft.com/office/drawing/2014/main" id="{7E30254B-6F4A-61C2-878C-F2A396B23B1F}"/>
              </a:ext>
            </a:extLst>
          </p:cNvPr>
          <p:cNvSpPr txBox="1"/>
          <p:nvPr/>
        </p:nvSpPr>
        <p:spPr>
          <a:xfrm>
            <a:off x="6920351" y="5472733"/>
            <a:ext cx="1735347" cy="830997"/>
          </a:xfrm>
          <a:prstGeom prst="rect">
            <a:avLst/>
          </a:prstGeom>
          <a:noFill/>
        </p:spPr>
        <p:txBody>
          <a:bodyPr wrap="none" rtlCol="0">
            <a:spAutoFit/>
          </a:bodyPr>
          <a:lstStyle/>
          <a:p>
            <a:pPr algn="ctr"/>
            <a:r>
              <a:rPr lang="en-AU" sz="2400" dirty="0">
                <a:solidFill>
                  <a:schemeClr val="bg2">
                    <a:lumMod val="25000"/>
                  </a:schemeClr>
                </a:solidFill>
              </a:rPr>
              <a:t>Impression </a:t>
            </a:r>
          </a:p>
          <a:p>
            <a:pPr algn="ctr"/>
            <a:r>
              <a:rPr lang="en-AU" sz="2400" dirty="0">
                <a:solidFill>
                  <a:schemeClr val="bg2">
                    <a:lumMod val="25000"/>
                  </a:schemeClr>
                </a:solidFill>
              </a:rPr>
              <a:t>Curation </a:t>
            </a:r>
          </a:p>
        </p:txBody>
      </p:sp>
      <p:sp>
        <p:nvSpPr>
          <p:cNvPr id="24" name="TextBox 23">
            <a:extLst>
              <a:ext uri="{FF2B5EF4-FFF2-40B4-BE49-F238E27FC236}">
                <a16:creationId xmlns:a16="http://schemas.microsoft.com/office/drawing/2014/main" id="{4ED0ED16-9D35-397E-A199-DD47ADA51FBF}"/>
              </a:ext>
            </a:extLst>
          </p:cNvPr>
          <p:cNvSpPr txBox="1"/>
          <p:nvPr/>
        </p:nvSpPr>
        <p:spPr>
          <a:xfrm>
            <a:off x="15911" y="4271388"/>
            <a:ext cx="2425408" cy="461665"/>
          </a:xfrm>
          <a:prstGeom prst="rect">
            <a:avLst/>
          </a:prstGeom>
          <a:noFill/>
        </p:spPr>
        <p:txBody>
          <a:bodyPr wrap="none" rtlCol="0">
            <a:spAutoFit/>
          </a:bodyPr>
          <a:lstStyle/>
          <a:p>
            <a:r>
              <a:rPr lang="en-AU" sz="2300" dirty="0"/>
              <a:t>Coercive Control</a:t>
            </a:r>
          </a:p>
        </p:txBody>
      </p:sp>
      <p:pic>
        <p:nvPicPr>
          <p:cNvPr id="26" name="Picture 25">
            <a:extLst>
              <a:ext uri="{FF2B5EF4-FFF2-40B4-BE49-F238E27FC236}">
                <a16:creationId xmlns:a16="http://schemas.microsoft.com/office/drawing/2014/main" id="{C48452D0-16CB-49ED-20B2-424E4D34DB7D}"/>
              </a:ext>
            </a:extLst>
          </p:cNvPr>
          <p:cNvPicPr>
            <a:picLocks noChangeAspect="1"/>
          </p:cNvPicPr>
          <p:nvPr/>
        </p:nvPicPr>
        <p:blipFill>
          <a:blip r:embed="rId6"/>
          <a:srcRect t="7326"/>
          <a:stretch>
            <a:fillRect/>
          </a:stretch>
        </p:blipFill>
        <p:spPr>
          <a:xfrm flipV="1">
            <a:off x="2850064" y="4065070"/>
            <a:ext cx="3116648" cy="2745777"/>
          </a:xfrm>
          <a:prstGeom prst="rect">
            <a:avLst/>
          </a:prstGeom>
        </p:spPr>
      </p:pic>
      <p:sp>
        <p:nvSpPr>
          <p:cNvPr id="27" name="TextBox 26">
            <a:extLst>
              <a:ext uri="{FF2B5EF4-FFF2-40B4-BE49-F238E27FC236}">
                <a16:creationId xmlns:a16="http://schemas.microsoft.com/office/drawing/2014/main" id="{1E540BE0-88BB-BF56-B14D-F89DEF748A39}"/>
              </a:ext>
            </a:extLst>
          </p:cNvPr>
          <p:cNvSpPr txBox="1"/>
          <p:nvPr/>
        </p:nvSpPr>
        <p:spPr>
          <a:xfrm>
            <a:off x="3386374" y="5311206"/>
            <a:ext cx="2231958" cy="492443"/>
          </a:xfrm>
          <a:prstGeom prst="rect">
            <a:avLst/>
          </a:prstGeom>
          <a:noFill/>
        </p:spPr>
        <p:txBody>
          <a:bodyPr wrap="none" rtlCol="0">
            <a:spAutoFit/>
          </a:bodyPr>
          <a:lstStyle/>
          <a:p>
            <a:r>
              <a:rPr lang="en-AU" sz="2600" dirty="0">
                <a:solidFill>
                  <a:schemeClr val="bg2">
                    <a:lumMod val="25000"/>
                  </a:schemeClr>
                </a:solidFill>
              </a:rPr>
              <a:t>Mutualisation </a:t>
            </a:r>
          </a:p>
        </p:txBody>
      </p:sp>
    </p:spTree>
    <p:extLst>
      <p:ext uri="{BB962C8B-B14F-4D97-AF65-F5344CB8AC3E}">
        <p14:creationId xmlns:p14="http://schemas.microsoft.com/office/powerpoint/2010/main" val="215224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0A360A-6CAD-3503-2F3A-35EE4F2A28C9}"/>
            </a:ext>
          </a:extLst>
        </p:cNvPr>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extBox 6">
            <a:extLst>
              <a:ext uri="{FF2B5EF4-FFF2-40B4-BE49-F238E27FC236}">
                <a16:creationId xmlns:a16="http://schemas.microsoft.com/office/drawing/2014/main" id="{FFF07754-4415-DD80-817F-7E559D5DEA73}"/>
              </a:ext>
            </a:extLst>
          </p:cNvPr>
          <p:cNvSpPr txBox="1"/>
          <p:nvPr/>
        </p:nvSpPr>
        <p:spPr>
          <a:xfrm>
            <a:off x="804672" y="1243013"/>
            <a:ext cx="3855720" cy="4371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bg2">
                    <a:lumMod val="25000"/>
                  </a:schemeClr>
                </a:solidFill>
                <a:latin typeface="+mj-lt"/>
                <a:ea typeface="+mj-ea"/>
                <a:cs typeface="+mj-cs"/>
              </a:rPr>
              <a:t>Coexisting Complexities    </a:t>
            </a:r>
          </a:p>
        </p:txBody>
      </p:sp>
      <p:grpSp>
        <p:nvGrpSpPr>
          <p:cNvPr id="94" name="Group 93">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95" name="Freeform: Shape 94">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58D26D69-49F8-FF9E-5712-3916536F797F}"/>
              </a:ext>
            </a:extLst>
          </p:cNvPr>
          <p:cNvSpPr txBox="1"/>
          <p:nvPr/>
        </p:nvSpPr>
        <p:spPr>
          <a:xfrm>
            <a:off x="6632811" y="1032987"/>
            <a:ext cx="5045841" cy="4792027"/>
          </a:xfrm>
          <a:prstGeom prst="rect">
            <a:avLst/>
          </a:prstGeom>
        </p:spPr>
        <p:txBody>
          <a:bodyPr vert="horz" lIns="91440" tIns="45720" rIns="91440" bIns="45720" rtlCol="0" anchor="ctr">
            <a:normAutofit/>
          </a:bodyPr>
          <a:lstStyle/>
          <a:p>
            <a:pPr lvl="0">
              <a:lnSpc>
                <a:spcPct val="90000"/>
              </a:lnSpc>
              <a:tabLst>
                <a:tab pos="180340" algn="l"/>
              </a:tabLst>
            </a:pPr>
            <a:endParaRPr lang="en-US" sz="2000" dirty="0">
              <a:solidFill>
                <a:schemeClr val="tx2"/>
              </a:solidFill>
            </a:endParaRPr>
          </a:p>
        </p:txBody>
      </p:sp>
      <p:pic>
        <p:nvPicPr>
          <p:cNvPr id="2" name="Picture 1">
            <a:extLst>
              <a:ext uri="{FF2B5EF4-FFF2-40B4-BE49-F238E27FC236}">
                <a16:creationId xmlns:a16="http://schemas.microsoft.com/office/drawing/2014/main" id="{0E064333-C885-0248-8A8B-60068CE8D3C9}"/>
              </a:ext>
            </a:extLst>
          </p:cNvPr>
          <p:cNvPicPr>
            <a:picLocks noChangeAspect="1"/>
          </p:cNvPicPr>
          <p:nvPr/>
        </p:nvPicPr>
        <p:blipFill>
          <a:blip r:embed="rId2">
            <a:alphaModFix amt="70000"/>
          </a:blip>
          <a:stretch>
            <a:fillRect/>
          </a:stretch>
        </p:blipFill>
        <p:spPr>
          <a:xfrm>
            <a:off x="10499200" y="5791200"/>
            <a:ext cx="1548181" cy="890995"/>
          </a:xfrm>
          <a:prstGeom prst="rect">
            <a:avLst/>
          </a:prstGeom>
        </p:spPr>
      </p:pic>
      <p:sp>
        <p:nvSpPr>
          <p:cNvPr id="4" name="TextBox 3">
            <a:extLst>
              <a:ext uri="{FF2B5EF4-FFF2-40B4-BE49-F238E27FC236}">
                <a16:creationId xmlns:a16="http://schemas.microsoft.com/office/drawing/2014/main" id="{B6DDDA07-B182-D446-4B95-EFC5FA62C713}"/>
              </a:ext>
            </a:extLst>
          </p:cNvPr>
          <p:cNvSpPr txBox="1"/>
          <p:nvPr/>
        </p:nvSpPr>
        <p:spPr>
          <a:xfrm>
            <a:off x="6972234" y="1230901"/>
            <a:ext cx="5045841" cy="3978525"/>
          </a:xfrm>
          <a:prstGeom prst="rect">
            <a:avLst/>
          </a:prstGeom>
          <a:noFill/>
        </p:spPr>
        <p:txBody>
          <a:bodyPr wrap="square">
            <a:spAutoFit/>
          </a:bodyPr>
          <a:lstStyle/>
          <a:p>
            <a:pPr marL="342900" lvl="0" indent="-342900">
              <a:lnSpc>
                <a:spcPct val="115000"/>
              </a:lnSpc>
              <a:buFont typeface="Symbol" panose="05050102010706020507" pitchFamily="18" charset="2"/>
              <a:buBlip>
                <a:blip r:embed="rId3"/>
              </a:buBlip>
              <a:tabLst>
                <a:tab pos="180340" algn="l"/>
              </a:tabLst>
            </a:pPr>
            <a:r>
              <a:rPr lang="en-AU" sz="2000" kern="100" dirty="0">
                <a:effectLst/>
                <a:latin typeface="Aptos" panose="020B0004020202020204" pitchFamily="34" charset="0"/>
                <a:ea typeface="Aptos" panose="020B0004020202020204" pitchFamily="34" charset="0"/>
                <a:cs typeface="Times New Roman" panose="02020603050405020304" pitchFamily="18" charset="0"/>
              </a:rPr>
              <a:t>Domestic Violence Protection Orders </a:t>
            </a:r>
          </a:p>
          <a:p>
            <a:pPr marL="342900" lvl="0" indent="-342900">
              <a:lnSpc>
                <a:spcPct val="115000"/>
              </a:lnSpc>
              <a:buFont typeface="Symbol" panose="05050102010706020507" pitchFamily="18" charset="2"/>
              <a:buBlip>
                <a:blip r:embed="rId3"/>
              </a:buBlip>
              <a:tabLst>
                <a:tab pos="180340" algn="l"/>
              </a:tabLst>
            </a:pPr>
            <a:r>
              <a:rPr lang="en-AU" sz="2000" kern="100" dirty="0">
                <a:effectLst/>
                <a:latin typeface="Aptos" panose="020B0004020202020204" pitchFamily="34" charset="0"/>
                <a:ea typeface="Aptos" panose="020B0004020202020204" pitchFamily="34" charset="0"/>
                <a:cs typeface="Times New Roman" panose="02020603050405020304" pitchFamily="18" charset="0"/>
              </a:rPr>
              <a:t>The impact of technology and normalisation of location tracking</a:t>
            </a:r>
          </a:p>
          <a:p>
            <a:pPr marL="342900" lvl="0" indent="-342900">
              <a:lnSpc>
                <a:spcPct val="115000"/>
              </a:lnSpc>
              <a:buFont typeface="Symbol" panose="05050102010706020507" pitchFamily="18" charset="2"/>
              <a:buBlip>
                <a:blip r:embed="rId3"/>
              </a:buBlip>
              <a:tabLst>
                <a:tab pos="180340" algn="l"/>
              </a:tabLst>
            </a:pPr>
            <a:r>
              <a:rPr lang="en-AU" sz="2000" kern="100" dirty="0">
                <a:effectLst/>
                <a:latin typeface="Aptos" panose="020B0004020202020204" pitchFamily="34" charset="0"/>
                <a:ea typeface="Aptos" panose="020B0004020202020204" pitchFamily="34" charset="0"/>
                <a:cs typeface="Times New Roman" panose="02020603050405020304" pitchFamily="18" charset="0"/>
              </a:rPr>
              <a:t>The concept of enthusiastic consent beyond sex</a:t>
            </a:r>
          </a:p>
          <a:p>
            <a:pPr marL="342900" lvl="0" indent="-342900">
              <a:lnSpc>
                <a:spcPct val="115000"/>
              </a:lnSpc>
              <a:buFont typeface="Symbol" panose="05050102010706020507" pitchFamily="18" charset="2"/>
              <a:buBlip>
                <a:blip r:embed="rId3"/>
              </a:buBlip>
              <a:tabLst>
                <a:tab pos="180340" algn="l"/>
              </a:tabLst>
            </a:pPr>
            <a:r>
              <a:rPr lang="en-AU" sz="2000" kern="100" dirty="0">
                <a:effectLst/>
                <a:latin typeface="Aptos" panose="020B0004020202020204" pitchFamily="34" charset="0"/>
                <a:ea typeface="Aptos" panose="020B0004020202020204" pitchFamily="34" charset="0"/>
                <a:cs typeface="Times New Roman" panose="02020603050405020304" pitchFamily="18" charset="0"/>
              </a:rPr>
              <a:t>AOD including substance co-dependency</a:t>
            </a:r>
          </a:p>
          <a:p>
            <a:pPr marL="342900" lvl="0" indent="-342900">
              <a:lnSpc>
                <a:spcPct val="107000"/>
              </a:lnSpc>
              <a:spcAft>
                <a:spcPts val="800"/>
              </a:spcAft>
              <a:buFont typeface="Symbol" panose="05050102010706020507" pitchFamily="18" charset="2"/>
              <a:buBlip>
                <a:blip r:embed="rId3"/>
              </a:buBlip>
            </a:pPr>
            <a:r>
              <a:rPr lang="en-AU" sz="2000" kern="100" dirty="0">
                <a:effectLst/>
                <a:latin typeface="Aptos" panose="020B0004020202020204" pitchFamily="34" charset="0"/>
                <a:ea typeface="Aptos" panose="020B0004020202020204" pitchFamily="34" charset="0"/>
                <a:cs typeface="Times New Roman" panose="02020603050405020304" pitchFamily="18" charset="0"/>
              </a:rPr>
              <a:t>Trauma bonding – especially for young people with precarious living condition and ‘shared’  histories, and of course, </a:t>
            </a:r>
          </a:p>
          <a:p>
            <a:pPr marL="342900" lvl="0" indent="-342900">
              <a:lnSpc>
                <a:spcPct val="107000"/>
              </a:lnSpc>
              <a:spcAft>
                <a:spcPts val="800"/>
              </a:spcAft>
              <a:buFont typeface="Symbol" panose="05050102010706020507" pitchFamily="18" charset="2"/>
              <a:buBlip>
                <a:blip r:embed="rId3"/>
              </a:buBlip>
            </a:pPr>
            <a:r>
              <a:rPr lang="en-AU" sz="2000" kern="100" dirty="0">
                <a:latin typeface="Aptos" panose="020B0004020202020204" pitchFamily="34" charset="0"/>
                <a:ea typeface="Aptos" panose="020B0004020202020204" pitchFamily="34" charset="0"/>
                <a:cs typeface="Times New Roman" panose="02020603050405020304" pitchFamily="18" charset="0"/>
              </a:rPr>
              <a:t>Housing precarity</a:t>
            </a:r>
          </a:p>
        </p:txBody>
      </p:sp>
      <p:sp>
        <p:nvSpPr>
          <p:cNvPr id="5" name="TextBox 4">
            <a:extLst>
              <a:ext uri="{FF2B5EF4-FFF2-40B4-BE49-F238E27FC236}">
                <a16:creationId xmlns:a16="http://schemas.microsoft.com/office/drawing/2014/main" id="{7EE22AF5-7A00-E6ED-44F9-9FC0EB1DEB9C}"/>
              </a:ext>
            </a:extLst>
          </p:cNvPr>
          <p:cNvSpPr txBox="1"/>
          <p:nvPr/>
        </p:nvSpPr>
        <p:spPr>
          <a:xfrm>
            <a:off x="7090924" y="5291190"/>
            <a:ext cx="5101076" cy="346826"/>
          </a:xfrm>
          <a:prstGeom prst="rect">
            <a:avLst/>
          </a:prstGeom>
          <a:noFill/>
        </p:spPr>
        <p:txBody>
          <a:bodyPr wrap="none" rtlCol="0">
            <a:spAutoFit/>
          </a:bodyPr>
          <a:lstStyle/>
          <a:p>
            <a:pPr lvl="0">
              <a:lnSpc>
                <a:spcPct val="107000"/>
              </a:lnSpc>
              <a:spcAft>
                <a:spcPts val="800"/>
              </a:spcAft>
            </a:pPr>
            <a:r>
              <a:rPr lang="en-AU" sz="1600" kern="100" dirty="0">
                <a:latin typeface="Aptos" panose="020B0004020202020204" pitchFamily="34" charset="0"/>
                <a:ea typeface="Aptos" panose="020B0004020202020204" pitchFamily="34" charset="0"/>
                <a:cs typeface="Times New Roman" panose="02020603050405020304" pitchFamily="18" charset="0"/>
              </a:rPr>
              <a:t>All of these can be a barrier to safety and/or  autonomy   </a:t>
            </a:r>
          </a:p>
        </p:txBody>
      </p:sp>
    </p:spTree>
    <p:extLst>
      <p:ext uri="{BB962C8B-B14F-4D97-AF65-F5344CB8AC3E}">
        <p14:creationId xmlns:p14="http://schemas.microsoft.com/office/powerpoint/2010/main" val="224724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376A6-8140-AF26-0CF4-459412AC23F4}"/>
            </a:ext>
          </a:extLst>
        </p:cNvPr>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2192C04-9BBD-6016-7554-134C2B8E8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B0912F8-04FB-449E-72D9-B3CDC200F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78" name="Group 77">
            <a:extLst>
              <a:ext uri="{FF2B5EF4-FFF2-40B4-BE49-F238E27FC236}">
                <a16:creationId xmlns:a16="http://schemas.microsoft.com/office/drawing/2014/main" id="{C71346F5-495E-C015-054A-32133A740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79" name="Freeform: Shape 78">
              <a:extLst>
                <a:ext uri="{FF2B5EF4-FFF2-40B4-BE49-F238E27FC236}">
                  <a16:creationId xmlns:a16="http://schemas.microsoft.com/office/drawing/2014/main" id="{F0E03080-F98E-506C-52F6-A62A35D77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55B6F15A-1B72-297B-7BE0-C29710297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DE73E621-9A26-26F1-8225-E1C72059C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D3D87D23-ACDC-442E-BA0F-6848D9221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B49A4073-DE41-A7E5-37EF-FBA15819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E405AFFB-8255-8B9F-7A18-4F81B264B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E4B7344-5829-9AF4-5D6B-B9A451B0B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7" name="TextBox 6">
            <a:extLst>
              <a:ext uri="{FF2B5EF4-FFF2-40B4-BE49-F238E27FC236}">
                <a16:creationId xmlns:a16="http://schemas.microsoft.com/office/drawing/2014/main" id="{57046F96-157E-4D56-A627-EB24254D3623}"/>
              </a:ext>
            </a:extLst>
          </p:cNvPr>
          <p:cNvSpPr txBox="1"/>
          <p:nvPr/>
        </p:nvSpPr>
        <p:spPr>
          <a:xfrm>
            <a:off x="3172739" y="2284496"/>
            <a:ext cx="5179651" cy="830997"/>
          </a:xfrm>
          <a:prstGeom prst="rect">
            <a:avLst/>
          </a:prstGeom>
          <a:noFill/>
        </p:spPr>
        <p:txBody>
          <a:bodyPr wrap="square" rtlCol="0">
            <a:spAutoFit/>
          </a:bodyPr>
          <a:lstStyle/>
          <a:p>
            <a:r>
              <a:rPr lang="en-AU" sz="4800" b="1" dirty="0">
                <a:solidFill>
                  <a:schemeClr val="bg2">
                    <a:lumMod val="25000"/>
                  </a:schemeClr>
                </a:solidFill>
              </a:rPr>
              <a:t>Finding the Future    </a:t>
            </a:r>
          </a:p>
        </p:txBody>
      </p:sp>
      <p:sp>
        <p:nvSpPr>
          <p:cNvPr id="2" name="TextBox 1">
            <a:extLst>
              <a:ext uri="{FF2B5EF4-FFF2-40B4-BE49-F238E27FC236}">
                <a16:creationId xmlns:a16="http://schemas.microsoft.com/office/drawing/2014/main" id="{C85ECAAE-7EAD-803B-6BBC-F265DEC20593}"/>
              </a:ext>
            </a:extLst>
          </p:cNvPr>
          <p:cNvSpPr txBox="1"/>
          <p:nvPr/>
        </p:nvSpPr>
        <p:spPr>
          <a:xfrm>
            <a:off x="2787980" y="3282093"/>
            <a:ext cx="6570333" cy="1345561"/>
          </a:xfrm>
          <a:prstGeom prst="rect">
            <a:avLst/>
          </a:prstGeom>
          <a:noFill/>
        </p:spPr>
        <p:txBody>
          <a:bodyPr wrap="square">
            <a:spAutoFit/>
          </a:bodyPr>
          <a:lstStyle/>
          <a:p>
            <a:pPr lvl="0" algn="ctr">
              <a:lnSpc>
                <a:spcPct val="115000"/>
              </a:lnSpc>
              <a:tabLst>
                <a:tab pos="180340" algn="l"/>
              </a:tabLst>
            </a:pPr>
            <a:r>
              <a:rPr lang="en-AU" sz="2400" kern="100" dirty="0">
                <a:latin typeface="Aptos" panose="020B0004020202020204" pitchFamily="34" charset="0"/>
                <a:ea typeface="Aptos" panose="020B0004020202020204" pitchFamily="34" charset="0"/>
                <a:cs typeface="Times New Roman" panose="02020603050405020304" pitchFamily="18" charset="0"/>
              </a:rPr>
              <a:t>How and why to engage with young people on the topic of their relationship and use, or  experience of abuse </a:t>
            </a:r>
          </a:p>
        </p:txBody>
      </p:sp>
      <p:pic>
        <p:nvPicPr>
          <p:cNvPr id="3" name="Picture 2">
            <a:extLst>
              <a:ext uri="{FF2B5EF4-FFF2-40B4-BE49-F238E27FC236}">
                <a16:creationId xmlns:a16="http://schemas.microsoft.com/office/drawing/2014/main" id="{20BC2A42-D900-551C-B136-8CBE89CEC405}"/>
              </a:ext>
            </a:extLst>
          </p:cNvPr>
          <p:cNvPicPr>
            <a:picLocks noChangeAspect="1"/>
          </p:cNvPicPr>
          <p:nvPr/>
        </p:nvPicPr>
        <p:blipFill>
          <a:blip r:embed="rId2">
            <a:alphaModFix amt="70000"/>
          </a:blip>
          <a:stretch>
            <a:fillRect/>
          </a:stretch>
        </p:blipFill>
        <p:spPr>
          <a:xfrm>
            <a:off x="10499200" y="5791200"/>
            <a:ext cx="1548181" cy="890995"/>
          </a:xfrm>
          <a:prstGeom prst="rect">
            <a:avLst/>
          </a:prstGeom>
        </p:spPr>
      </p:pic>
    </p:spTree>
    <p:extLst>
      <p:ext uri="{BB962C8B-B14F-4D97-AF65-F5344CB8AC3E}">
        <p14:creationId xmlns:p14="http://schemas.microsoft.com/office/powerpoint/2010/main" val="905739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8b94ea-1f22-4563-8000-cbb27bff954b">
      <Terms xmlns="http://schemas.microsoft.com/office/infopath/2007/PartnerControls"/>
    </lcf76f155ced4ddcb4097134ff3c332f>
    <TaxCatchAll xmlns="c7bc62ea-97a2-4496-b0c3-6e7c71695c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EE9CE6CFB1944894025E59B1B94BA0" ma:contentTypeVersion="18" ma:contentTypeDescription="Create a new document." ma:contentTypeScope="" ma:versionID="ee369ca9f37701916ac32a631496f67d">
  <xsd:schema xmlns:xsd="http://www.w3.org/2001/XMLSchema" xmlns:xs="http://www.w3.org/2001/XMLSchema" xmlns:p="http://schemas.microsoft.com/office/2006/metadata/properties" xmlns:ns2="178b94ea-1f22-4563-8000-cbb27bff954b" xmlns:ns3="c7bc62ea-97a2-4496-b0c3-6e7c71695ce6" targetNamespace="http://schemas.microsoft.com/office/2006/metadata/properties" ma:root="true" ma:fieldsID="d297a0727f543a8ac383ff2ee0d9ea20" ns2:_="" ns3:_="">
    <xsd:import namespace="178b94ea-1f22-4563-8000-cbb27bff954b"/>
    <xsd:import namespace="c7bc62ea-97a2-4496-b0c3-6e7c71695c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8b94ea-1f22-4563-8000-cbb27bff95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0b5c62-309f-4fe3-a59b-b112447ef8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62ea-97a2-4496-b0c3-6e7c71695ce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19eb4bf-f562-4b64-ab07-72fc68715196}" ma:internalName="TaxCatchAll" ma:showField="CatchAllData" ma:web="c7bc62ea-97a2-4496-b0c3-6e7c71695c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46860-796F-4C03-822C-4A8A80B6F9BF}">
  <ds:schemaRefs>
    <ds:schemaRef ds:uri="http://schemas.microsoft.com/sharepoint/v3/contenttype/forms"/>
  </ds:schemaRefs>
</ds:datastoreItem>
</file>

<file path=customXml/itemProps2.xml><?xml version="1.0" encoding="utf-8"?>
<ds:datastoreItem xmlns:ds="http://schemas.openxmlformats.org/officeDocument/2006/customXml" ds:itemID="{0C87B0B3-75C7-49BE-9B31-7CF68BCD2577}">
  <ds:schemaRefs>
    <ds:schemaRef ds:uri="http://schemas.microsoft.com/office/2006/metadata/properties"/>
    <ds:schemaRef ds:uri="http://schemas.microsoft.com/office/infopath/2007/PartnerControls"/>
    <ds:schemaRef ds:uri="178b94ea-1f22-4563-8000-cbb27bff954b"/>
    <ds:schemaRef ds:uri="c7bc62ea-97a2-4496-b0c3-6e7c71695ce6"/>
  </ds:schemaRefs>
</ds:datastoreItem>
</file>

<file path=customXml/itemProps3.xml><?xml version="1.0" encoding="utf-8"?>
<ds:datastoreItem xmlns:ds="http://schemas.openxmlformats.org/officeDocument/2006/customXml" ds:itemID="{BE7D5E15-7445-4EF5-B98E-C8507AC32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8b94ea-1f22-4563-8000-cbb27bff954b"/>
    <ds:schemaRef ds:uri="c7bc62ea-97a2-4496-b0c3-6e7c71695c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6225</TotalTime>
  <Words>1345</Words>
  <Application>Microsoft Office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Abadi</vt:lpstr>
      <vt:lpstr>Aptos</vt:lpstr>
      <vt:lpstr>Aptos Display</vt:lpstr>
      <vt:lpstr>Aptos Narrow</vt:lpstr>
      <vt:lpstr>Arial</vt:lpstr>
      <vt:lpstr>Symbol</vt:lpstr>
      <vt:lpstr>Office Theme</vt:lpstr>
      <vt:lpstr>PowerPoint Presentation</vt:lpstr>
      <vt:lpstr>A View of Their History, a Plan for Their Future   Young people centred Intervention for Domestic and Family Violence  </vt:lpstr>
      <vt:lpstr>Working with young people using or experiencing DFV to build safety and inspire accountability – The journey from early intervention to prevention and beyond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Belinda Cox</dc:creator>
  <cp:lastModifiedBy>Lorraine Dupree</cp:lastModifiedBy>
  <cp:revision>6</cp:revision>
  <dcterms:created xsi:type="dcterms:W3CDTF">2025-05-07T03:45:30Z</dcterms:created>
  <dcterms:modified xsi:type="dcterms:W3CDTF">2026-03-31T00:29:04Z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0x01010048EE9CE6CFB1944894025E59B1B94BA0</vt:lpwstr>
  </property>
</Properties>
</file>