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1" r:id="rId1"/>
  </p:sldMasterIdLst>
  <p:sldIdLst>
    <p:sldId id="271" r:id="rId2"/>
    <p:sldId id="272" r:id="rId3"/>
  </p:sldIdLst>
  <p:sldSz cx="18288000" cy="10287000"/>
  <p:notesSz cx="6858000" cy="9144000"/>
  <p:embeddedFontLst>
    <p:embeddedFont>
      <p:font typeface="Poppins" pitchFamily="2" charset="77"/>
      <p:regular r:id="rId4"/>
      <p:bold r:id="rId5"/>
      <p:italic r:id="rId6"/>
      <p:boldItalic r:id="rId7"/>
    </p:embeddedFont>
    <p:embeddedFont>
      <p:font typeface="Poppins Bold" pitchFamily="2" charset="77"/>
      <p:regular r:id="rId8"/>
      <p:bold r:id="rId9"/>
    </p:embeddedFont>
    <p:embeddedFont>
      <p:font typeface="Poppins Light" panose="00000400000000000000" pitchFamily="2" charset="77"/>
      <p:regular r:id="rId10"/>
      <p: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F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E0E116-2679-AE35-BD95-3518E990C6F2}" v="45" dt="2026-02-26T04:25:48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 autoAdjust="0"/>
    <p:restoredTop sz="94597" autoAdjust="0"/>
  </p:normalViewPr>
  <p:slideViewPr>
    <p:cSldViewPr>
      <p:cViewPr varScale="1">
        <p:scale>
          <a:sx n="62" d="100"/>
          <a:sy n="62" d="100"/>
        </p:scale>
        <p:origin x="248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>
            <a:extLst>
              <a:ext uri="{FF2B5EF4-FFF2-40B4-BE49-F238E27FC236}">
                <a16:creationId xmlns:a16="http://schemas.microsoft.com/office/drawing/2014/main" id="{3D9FA6A1-A56F-1023-5FDF-3C3F23DAEB89}"/>
              </a:ext>
            </a:extLst>
          </p:cNvPr>
          <p:cNvSpPr txBox="1"/>
          <p:nvPr userDrawn="1"/>
        </p:nvSpPr>
        <p:spPr>
          <a:xfrm>
            <a:off x="15555484" y="9515800"/>
            <a:ext cx="1930602" cy="432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2FA8AC-E8E9-49D8-BA6C-4B076D6124EA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20597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">
            <a:extLst>
              <a:ext uri="{FF2B5EF4-FFF2-40B4-BE49-F238E27FC236}">
                <a16:creationId xmlns:a16="http://schemas.microsoft.com/office/drawing/2014/main" id="{DF6BB223-69A5-CF08-0281-3ABAA6DCD0D8}"/>
              </a:ext>
            </a:extLst>
          </p:cNvPr>
          <p:cNvGrpSpPr/>
          <p:nvPr userDrawn="1"/>
        </p:nvGrpSpPr>
        <p:grpSpPr>
          <a:xfrm>
            <a:off x="0" y="0"/>
            <a:ext cx="18288000" cy="2817334"/>
            <a:chOff x="0" y="0"/>
            <a:chExt cx="4816593" cy="742014"/>
          </a:xfrm>
        </p:grpSpPr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AF689B74-B540-2FE7-13CA-773525B8AF2C}"/>
                </a:ext>
              </a:extLst>
            </p:cNvPr>
            <p:cNvSpPr/>
            <p:nvPr/>
          </p:nvSpPr>
          <p:spPr>
            <a:xfrm>
              <a:off x="0" y="0"/>
              <a:ext cx="4816592" cy="742014"/>
            </a:xfrm>
            <a:custGeom>
              <a:avLst/>
              <a:gdLst/>
              <a:ahLst/>
              <a:cxnLst/>
              <a:rect l="l" t="t" r="r" b="b"/>
              <a:pathLst>
                <a:path w="4816592" h="742014">
                  <a:moveTo>
                    <a:pt x="0" y="0"/>
                  </a:moveTo>
                  <a:lnTo>
                    <a:pt x="4816592" y="0"/>
                  </a:lnTo>
                  <a:lnTo>
                    <a:pt x="4816592" y="742014"/>
                  </a:lnTo>
                  <a:lnTo>
                    <a:pt x="0" y="742014"/>
                  </a:lnTo>
                  <a:close/>
                </a:path>
              </a:pathLst>
            </a:custGeom>
            <a:gradFill rotWithShape="1">
              <a:gsLst>
                <a:gs pos="0">
                  <a:srgbClr val="FAA32C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TextBox 4">
              <a:extLst>
                <a:ext uri="{FF2B5EF4-FFF2-40B4-BE49-F238E27FC236}">
                  <a16:creationId xmlns:a16="http://schemas.microsoft.com/office/drawing/2014/main" id="{5E099E47-E56C-DC04-EA1E-1D6FD7E9C9D6}"/>
                </a:ext>
              </a:extLst>
            </p:cNvPr>
            <p:cNvSpPr txBox="1"/>
            <p:nvPr/>
          </p:nvSpPr>
          <p:spPr>
            <a:xfrm>
              <a:off x="0" y="-66675"/>
              <a:ext cx="4816593" cy="8086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33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TextBox 5">
            <a:extLst>
              <a:ext uri="{FF2B5EF4-FFF2-40B4-BE49-F238E27FC236}">
                <a16:creationId xmlns:a16="http://schemas.microsoft.com/office/drawing/2014/main" id="{9A7EED73-E0EE-FB47-BCAE-5D27295099BD}"/>
              </a:ext>
            </a:extLst>
          </p:cNvPr>
          <p:cNvSpPr txBox="1"/>
          <p:nvPr userDrawn="1"/>
        </p:nvSpPr>
        <p:spPr>
          <a:xfrm>
            <a:off x="1028700" y="846692"/>
            <a:ext cx="6648450" cy="10002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Agenda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AE1A3204-FAB7-C91C-C29D-E5E73064A59D}"/>
              </a:ext>
            </a:extLst>
          </p:cNvPr>
          <p:cNvSpPr txBox="1"/>
          <p:nvPr userDrawn="1"/>
        </p:nvSpPr>
        <p:spPr>
          <a:xfrm>
            <a:off x="1028700" y="3254451"/>
            <a:ext cx="7898370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Light"/>
                <a:ea typeface="Poppins Light"/>
                <a:cs typeface="Poppins Light"/>
                <a:sym typeface="Poppins Light"/>
              </a:rPr>
              <a:t>Subheading goes here</a:t>
            </a: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073B8DFD-9B5E-898E-7DAE-954E4AD0612D}"/>
              </a:ext>
            </a:extLst>
          </p:cNvPr>
          <p:cNvSpPr txBox="1"/>
          <p:nvPr userDrawn="1"/>
        </p:nvSpPr>
        <p:spPr>
          <a:xfrm>
            <a:off x="735570" y="4010651"/>
            <a:ext cx="16383000" cy="2593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  <a:p>
            <a:pPr marL="518160" marR="0" lvl="1" indent="-259080" algn="l" defTabSz="914400" rtl="0" eaLnBrk="1" fontAlgn="auto" latinLnBrk="0" hangingPunct="1">
              <a:lnSpc>
                <a:spcPts val="335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This is your paragraph/description space.</a:t>
            </a:r>
          </a:p>
        </p:txBody>
      </p:sp>
    </p:spTree>
    <p:extLst>
      <p:ext uri="{BB962C8B-B14F-4D97-AF65-F5344CB8AC3E}">
        <p14:creationId xmlns:p14="http://schemas.microsoft.com/office/powerpoint/2010/main" val="12968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702888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170288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72EC9868-A093-40ED-9636-73549C5148F7}"/>
              </a:ext>
            </a:extLst>
          </p:cNvPr>
          <p:cNvSpPr txBox="1"/>
          <p:nvPr userDrawn="1"/>
        </p:nvSpPr>
        <p:spPr>
          <a:xfrm>
            <a:off x="838200" y="9515800"/>
            <a:ext cx="2895600" cy="4397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16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Disrupting Tradition 2026</a:t>
            </a: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C844D78F-6CD8-A1A6-3C45-5E83480CEDA9}"/>
              </a:ext>
            </a:extLst>
          </p:cNvPr>
          <p:cNvSpPr txBox="1"/>
          <p:nvPr userDrawn="1"/>
        </p:nvSpPr>
        <p:spPr>
          <a:xfrm>
            <a:off x="15555484" y="9515800"/>
            <a:ext cx="1930602" cy="432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2FA8AC-E8E9-49D8-BA6C-4B076D6124EA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88584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4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65"/>
            <a:ext cx="18458704" cy="10476635"/>
            <a:chOff x="0" y="-10035"/>
            <a:chExt cx="4861552" cy="2759278"/>
          </a:xfr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37000">
                <a:schemeClr val="tx2">
                  <a:shade val="67500"/>
                  <a:satMod val="115000"/>
                </a:schemeClr>
              </a:gs>
              <a:gs pos="78000">
                <a:schemeClr val="tx2">
                  <a:shade val="100000"/>
                  <a:satMod val="115000"/>
                </a:schemeClr>
              </a:gs>
            </a:gsLst>
            <a:lin ang="0" scaled="1"/>
            <a:tileRect/>
          </a:gradFill>
        </p:grpSpPr>
        <p:sp>
          <p:nvSpPr>
            <p:cNvPr id="3" name="Freeform 3"/>
            <p:cNvSpPr/>
            <p:nvPr/>
          </p:nvSpPr>
          <p:spPr>
            <a:xfrm>
              <a:off x="0" y="-10035"/>
              <a:ext cx="4861552" cy="2749243"/>
            </a:xfrm>
            <a:custGeom>
              <a:avLst/>
              <a:gdLst/>
              <a:ahLst/>
              <a:cxnLst/>
              <a:rect l="l" t="t" r="r" b="b"/>
              <a:pathLst>
                <a:path w="4861552" h="2749243">
                  <a:moveTo>
                    <a:pt x="0" y="0"/>
                  </a:moveTo>
                  <a:lnTo>
                    <a:pt x="4861552" y="0"/>
                  </a:lnTo>
                  <a:lnTo>
                    <a:pt x="4861552" y="2749243"/>
                  </a:lnTo>
                  <a:lnTo>
                    <a:pt x="0" y="274924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9525"/>
              <a:ext cx="4861552" cy="2758768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87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699" y="1648058"/>
            <a:ext cx="16116300" cy="40328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AU" sz="6000" b="1" spc="50" dirty="0">
                <a:ln w="9525" cmpd="sng">
                  <a:solidFill>
                    <a:schemeClr val="tx2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/>
                <a:latin typeface="Poppins" pitchFamily="2" charset="77"/>
                <a:cs typeface="Poppins" pitchFamily="2" charset="77"/>
              </a:rPr>
              <a:t>The Stairway to Change Starts with Empathy, Courage, and Advocacy – Guiding Young People Towards Respect.</a:t>
            </a:r>
            <a:endParaRPr kumimoji="0" lang="en-US" sz="6000" b="1" i="0" u="none" strike="noStrike" kern="1200" spc="50" normalizeH="0" baseline="0" noProof="0" dirty="0">
              <a:ln w="9525" cmpd="sng">
                <a:solidFill>
                  <a:schemeClr val="tx2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/>
              <a:uLnTx/>
              <a:uFillTx/>
              <a:latin typeface="Poppins" pitchFamily="2" charset="77"/>
              <a:ea typeface="Agrandir Tight Bold"/>
              <a:cs typeface="Poppins" pitchFamily="2" charset="77"/>
              <a:sym typeface="Agrandir Tight Bold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8649478"/>
            <a:ext cx="18458704" cy="1828022"/>
            <a:chOff x="0" y="0"/>
            <a:chExt cx="4861552" cy="48145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861552" cy="481454"/>
            </a:xfrm>
            <a:custGeom>
              <a:avLst/>
              <a:gdLst/>
              <a:ahLst/>
              <a:cxnLst/>
              <a:rect l="l" t="t" r="r" b="b"/>
              <a:pathLst>
                <a:path w="4861552" h="481454">
                  <a:moveTo>
                    <a:pt x="0" y="0"/>
                  </a:moveTo>
                  <a:lnTo>
                    <a:pt x="4861552" y="0"/>
                  </a:lnTo>
                  <a:lnTo>
                    <a:pt x="4861552" y="481454"/>
                  </a:lnTo>
                  <a:lnTo>
                    <a:pt x="0" y="4814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9525"/>
              <a:ext cx="4861552" cy="490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87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28699" y="6289025"/>
            <a:ext cx="16738701" cy="9828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Presented By</a:t>
            </a:r>
            <a:r>
              <a:rPr lang="en-US" sz="2799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|</a:t>
            </a: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 Dave Kramer (</a:t>
            </a:r>
            <a:r>
              <a:rPr kumimoji="0" lang="en-US" sz="2799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BBehavSC</a:t>
            </a: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 | Hons, Psych) </a:t>
            </a:r>
          </a:p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Ambassador</a:t>
            </a:r>
            <a:r>
              <a:rPr lang="en-US" sz="2799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|</a:t>
            </a:r>
            <a:r>
              <a:rPr kumimoji="0" lang="en-US" sz="2799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 Small Steps 4 Hannah | </a:t>
            </a:r>
            <a:r>
              <a:rPr kumimoji="0" lang="en-US" sz="2799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InnerBoy</a:t>
            </a:r>
            <a:endParaRPr kumimoji="0" lang="en-US" sz="2799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B9A686-8D0B-E714-CE50-6B0F30ED90A1}"/>
              </a:ext>
            </a:extLst>
          </p:cNvPr>
          <p:cNvSpPr txBox="1"/>
          <p:nvPr/>
        </p:nvSpPr>
        <p:spPr>
          <a:xfrm>
            <a:off x="520598" y="9311688"/>
            <a:ext cx="17246802" cy="467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3919"/>
              </a:lnSpc>
              <a:spcBef>
                <a:spcPct val="0"/>
              </a:spcBef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Find me on LinkedIn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www.linkedin.com/in/</a:t>
            </a:r>
            <a:r>
              <a:rPr lang="en-US" sz="2400" b="1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davekramer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Follow me on Instagram: 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@_</a:t>
            </a:r>
            <a:r>
              <a:rPr lang="en-US" sz="2400" b="1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davekramer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A0CBB-3AE5-F1F1-564D-3D9CAB2A3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92D17BA-728B-A2F8-A6A4-86DB41C68995}"/>
              </a:ext>
            </a:extLst>
          </p:cNvPr>
          <p:cNvGrpSpPr/>
          <p:nvPr/>
        </p:nvGrpSpPr>
        <p:grpSpPr>
          <a:xfrm>
            <a:off x="0" y="865"/>
            <a:ext cx="18458704" cy="10476635"/>
            <a:chOff x="0" y="-10035"/>
            <a:chExt cx="4861552" cy="2759278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0E063E3-25E6-8651-20B9-2C23398D55D0}"/>
                </a:ext>
              </a:extLst>
            </p:cNvPr>
            <p:cNvSpPr/>
            <p:nvPr/>
          </p:nvSpPr>
          <p:spPr>
            <a:xfrm>
              <a:off x="0" y="-10035"/>
              <a:ext cx="4861552" cy="2749243"/>
            </a:xfrm>
            <a:custGeom>
              <a:avLst/>
              <a:gdLst/>
              <a:ahLst/>
              <a:cxnLst/>
              <a:rect l="l" t="t" r="r" b="b"/>
              <a:pathLst>
                <a:path w="4861552" h="2749243">
                  <a:moveTo>
                    <a:pt x="0" y="0"/>
                  </a:moveTo>
                  <a:lnTo>
                    <a:pt x="4861552" y="0"/>
                  </a:lnTo>
                  <a:lnTo>
                    <a:pt x="4861552" y="2749243"/>
                  </a:lnTo>
                  <a:lnTo>
                    <a:pt x="0" y="2749243"/>
                  </a:lnTo>
                  <a:close/>
                </a:path>
              </a:pathLst>
            </a:custGeom>
            <a:gradFill rotWithShape="1">
              <a:gsLst>
                <a:gs pos="0">
                  <a:srgbClr val="8E49DB">
                    <a:alpha val="100000"/>
                  </a:srgbClr>
                </a:gs>
                <a:gs pos="50000">
                  <a:srgbClr val="020202">
                    <a:alpha val="100000"/>
                  </a:srgbClr>
                </a:gs>
                <a:gs pos="100000">
                  <a:srgbClr val="020202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A5443B5-2BD1-50C3-E048-75E7A5BD1240}"/>
                </a:ext>
              </a:extLst>
            </p:cNvPr>
            <p:cNvSpPr txBox="1"/>
            <p:nvPr/>
          </p:nvSpPr>
          <p:spPr>
            <a:xfrm>
              <a:off x="0" y="-9525"/>
              <a:ext cx="4861552" cy="27587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87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CD6F44ED-25A0-26C7-9521-D68BB0C9BDA1}"/>
              </a:ext>
            </a:extLst>
          </p:cNvPr>
          <p:cNvGrpSpPr/>
          <p:nvPr/>
        </p:nvGrpSpPr>
        <p:grpSpPr>
          <a:xfrm>
            <a:off x="0" y="8649478"/>
            <a:ext cx="18458704" cy="1828022"/>
            <a:chOff x="0" y="0"/>
            <a:chExt cx="4861552" cy="481454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748487B-B7E6-105F-AF1F-3A577802F760}"/>
                </a:ext>
              </a:extLst>
            </p:cNvPr>
            <p:cNvSpPr/>
            <p:nvPr/>
          </p:nvSpPr>
          <p:spPr>
            <a:xfrm>
              <a:off x="0" y="0"/>
              <a:ext cx="4861552" cy="481454"/>
            </a:xfrm>
            <a:custGeom>
              <a:avLst/>
              <a:gdLst/>
              <a:ahLst/>
              <a:cxnLst/>
              <a:rect l="l" t="t" r="r" b="b"/>
              <a:pathLst>
                <a:path w="4861552" h="481454">
                  <a:moveTo>
                    <a:pt x="0" y="0"/>
                  </a:moveTo>
                  <a:lnTo>
                    <a:pt x="4861552" y="0"/>
                  </a:lnTo>
                  <a:lnTo>
                    <a:pt x="4861552" y="481454"/>
                  </a:lnTo>
                  <a:lnTo>
                    <a:pt x="0" y="4814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E67485DD-B74D-E87D-4D94-71217A752F65}"/>
                </a:ext>
              </a:extLst>
            </p:cNvPr>
            <p:cNvSpPr txBox="1"/>
            <p:nvPr/>
          </p:nvSpPr>
          <p:spPr>
            <a:xfrm>
              <a:off x="0" y="-9525"/>
              <a:ext cx="4861552" cy="4909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187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996B688-8AD2-121D-FF97-009340F4729C}"/>
              </a:ext>
            </a:extLst>
          </p:cNvPr>
          <p:cNvSpPr txBox="1"/>
          <p:nvPr/>
        </p:nvSpPr>
        <p:spPr>
          <a:xfrm>
            <a:off x="520598" y="9311688"/>
            <a:ext cx="17246802" cy="467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3919"/>
              </a:lnSpc>
              <a:spcBef>
                <a:spcPct val="0"/>
              </a:spcBef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Find me on LinkedIn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www.linkedin.com/in/</a:t>
            </a:r>
            <a:r>
              <a:rPr lang="en-US" sz="2400" b="1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davekramer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Follow me on Instagram: </a:t>
            </a:r>
            <a:r>
              <a:rPr lang="en-US" sz="2400" b="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@_</a:t>
            </a:r>
            <a:r>
              <a:rPr lang="en-US" sz="2400" b="1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davekramer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" name="Picture 9" descr="A group of children posing for a photo&#10;&#10;AI-generated content may be incorrect.">
            <a:extLst>
              <a:ext uri="{FF2B5EF4-FFF2-40B4-BE49-F238E27FC236}">
                <a16:creationId xmlns:a16="http://schemas.microsoft.com/office/drawing/2014/main" id="{449C6951-BF88-5D15-03DF-45206CB1F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319" y="-440439"/>
            <a:ext cx="18792636" cy="9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2391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83</Words>
  <Application>Microsoft Macintosh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Poppins Bold</vt:lpstr>
      <vt:lpstr>Arial</vt:lpstr>
      <vt:lpstr>Calibri</vt:lpstr>
      <vt:lpstr>Poppins</vt:lpstr>
      <vt:lpstr>Poppins Light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[MASTER] DT Slides Template</dc:title>
  <dc:creator>Alexandra Duckett</dc:creator>
  <cp:lastModifiedBy>Dave Kramer</cp:lastModifiedBy>
  <cp:revision>24</cp:revision>
  <dcterms:created xsi:type="dcterms:W3CDTF">2006-08-16T00:00:00Z</dcterms:created>
  <dcterms:modified xsi:type="dcterms:W3CDTF">2026-03-08T02:57:29Z</dcterms:modified>
  <dc:identifier>DAHCF9yAV68</dc:identifier>
</cp:coreProperties>
</file>