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69DB_3D8920D1.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 id="2147483889" r:id="rId6"/>
    <p:sldMasterId id="2147483902" r:id="rId7"/>
  </p:sldMasterIdLst>
  <p:notesMasterIdLst>
    <p:notesMasterId r:id="rId30"/>
  </p:notesMasterIdLst>
  <p:sldIdLst>
    <p:sldId id="257" r:id="rId8"/>
    <p:sldId id="27108" r:id="rId9"/>
    <p:sldId id="27088" r:id="rId10"/>
    <p:sldId id="27087" r:id="rId11"/>
    <p:sldId id="27089" r:id="rId12"/>
    <p:sldId id="27085" r:id="rId13"/>
    <p:sldId id="27092" r:id="rId14"/>
    <p:sldId id="27093" r:id="rId15"/>
    <p:sldId id="27097" r:id="rId16"/>
    <p:sldId id="27094" r:id="rId17"/>
    <p:sldId id="27103" r:id="rId18"/>
    <p:sldId id="27091" r:id="rId19"/>
    <p:sldId id="27104" r:id="rId20"/>
    <p:sldId id="27111" r:id="rId21"/>
    <p:sldId id="27109" r:id="rId22"/>
    <p:sldId id="27105" r:id="rId23"/>
    <p:sldId id="27096" r:id="rId24"/>
    <p:sldId id="27099" r:id="rId25"/>
    <p:sldId id="27083" r:id="rId26"/>
    <p:sldId id="27106" r:id="rId27"/>
    <p:sldId id="27102" r:id="rId28"/>
    <p:sldId id="27101" r:id="rId29"/>
  </p:sldIdLst>
  <p:sldSz cx="12192000" cy="6858000"/>
  <p:notesSz cx="6799263" cy="9929813"/>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464131-FC0C-F39C-2395-8825E03D36C2}" name="Stacey De Calmer" initials="SDC" userId="S::staceyd@qcoss.org.au::91b66681-c54f-4f7c-b5c7-02bed95f786c" providerId="AD"/>
  <p188:author id="{4D47783D-C1D0-BF62-EEAF-0A393E7EF3D4}" name="Kelly Sumner" initials="" userId="S::kellys@qcoss.org.au::d9da0ea2-7915-4f52-bdbe-c71bcc3d9535" providerId="AD"/>
  <p188:author id="{43BA2A42-A88C-DB0F-A957-FEFDCB347900}" name="Sinéad Canning" initials="SC" userId="S::sineadc@qcoss.org.au::e40368c6-7804-46a9-80c5-6b15bb82729f" providerId="AD"/>
  <p188:author id="{F96ED058-6411-9670-F7C7-A4E9694C7036}" name="Jonathan Lightfoot" initials="" userId="S::jonathanl@qcoss.org.au::bb4c2e42-7aec-4f84-9440-eaafc71e17c4" providerId="AD"/>
  <p188:author id="{731CA592-20B9-36FF-FC6A-7CEF7DA2D588}" name="Bronwen Kippen" initials="BK" userId="S::bronwenk@qcoss.org.au::febf0215-25ba-4b11-8cd2-498f07309071" providerId="AD"/>
  <p188:author id="{F23ADB97-603D-52F8-B1EA-200FC73FFC04}" name="Amy Dellit" initials="AD" userId="S::amyd@qcoss.org.au::5a8b39bc-11b4-4782-8307-5a9df48acdda" providerId="AD"/>
  <p188:author id="{619085A9-1308-7CAC-93FE-83EEADBF71C1}" name="Aimee McVeigh" initials="AM" userId="S::aimee@qcoss.org.au::c0982f0a-9a01-4d85-a1d4-74a0ce99bd88" providerId="AD"/>
  <p188:author id="{08D163B0-203A-DE1F-DD8E-0B349F859E67}" name="Kelly Sumner" initials="KS" userId="Kelly Sumn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A61B"/>
    <a:srgbClr val="853240"/>
    <a:srgbClr val="FCE4DC"/>
    <a:srgbClr val="FFEED7"/>
    <a:srgbClr val="FB4621"/>
    <a:srgbClr val="A7220C"/>
    <a:srgbClr val="E8F3E1"/>
    <a:srgbClr val="97C777"/>
    <a:srgbClr val="75A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1" autoAdjust="0"/>
    <p:restoredTop sz="94660"/>
  </p:normalViewPr>
  <p:slideViewPr>
    <p:cSldViewPr snapToGrid="0">
      <p:cViewPr varScale="1">
        <p:scale>
          <a:sx n="72" d="100"/>
          <a:sy n="72" d="100"/>
        </p:scale>
        <p:origin x="864" y="4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a:solidFill>
                  <a:srgbClr val="2A3648"/>
                </a:solidFill>
              </a:rPr>
              <a:t>Chart Title – Use main page</a:t>
            </a:r>
            <a:r>
              <a:rPr lang="en-AU" baseline="0">
                <a:solidFill>
                  <a:srgbClr val="2A3648"/>
                </a:solidFill>
              </a:rPr>
              <a:t> title if you can</a:t>
            </a:r>
            <a:endParaRPr lang="en-AU">
              <a:solidFill>
                <a:srgbClr val="2A3648"/>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DD-4E1E-AC87-4D80888C803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DD-4E1E-AC87-4D80888C803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4DD-4E1E-AC87-4D80888C803F}"/>
            </c:ext>
          </c:extLst>
        </c:ser>
        <c:dLbls>
          <c:showLegendKey val="0"/>
          <c:showVal val="0"/>
          <c:showCatName val="0"/>
          <c:showSerName val="0"/>
          <c:showPercent val="0"/>
          <c:showBubbleSize val="0"/>
        </c:dLbls>
        <c:gapWidth val="150"/>
        <c:overlap val="100"/>
        <c:axId val="1340792495"/>
        <c:axId val="1340770863"/>
      </c:barChart>
      <c:catAx>
        <c:axId val="134079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770863"/>
        <c:crosses val="autoZero"/>
        <c:auto val="1"/>
        <c:lblAlgn val="ctr"/>
        <c:lblOffset val="100"/>
        <c:noMultiLvlLbl val="0"/>
      </c:catAx>
      <c:valAx>
        <c:axId val="1340770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792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sz="1800" b="0" i="0" baseline="0">
                <a:solidFill>
                  <a:srgbClr val="2A3648"/>
                </a:solidFill>
                <a:effectLst/>
              </a:rPr>
              <a:t>Chart Title – Use main page title if you can</a:t>
            </a:r>
            <a:endParaRPr lang="en-AU">
              <a:solidFill>
                <a:srgbClr val="2A3648"/>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4AA-484E-9636-0727222C627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4AA-484E-9636-0727222C6277}"/>
            </c:ext>
          </c:extLst>
        </c:ser>
        <c:dLbls>
          <c:showLegendKey val="0"/>
          <c:showVal val="0"/>
          <c:showCatName val="0"/>
          <c:showSerName val="0"/>
          <c:showPercent val="0"/>
          <c:showBubbleSize val="0"/>
        </c:dLbls>
        <c:gapWidth val="219"/>
        <c:overlap val="-27"/>
        <c:axId val="622836719"/>
        <c:axId val="622837135"/>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D4AA-484E-9636-0727222C6277}"/>
            </c:ext>
          </c:extLst>
        </c:ser>
        <c:dLbls>
          <c:showLegendKey val="0"/>
          <c:showVal val="0"/>
          <c:showCatName val="0"/>
          <c:showSerName val="0"/>
          <c:showPercent val="0"/>
          <c:showBubbleSize val="0"/>
        </c:dLbls>
        <c:marker val="1"/>
        <c:smooth val="0"/>
        <c:axId val="622836719"/>
        <c:axId val="622837135"/>
      </c:lineChart>
      <c:catAx>
        <c:axId val="62283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837135"/>
        <c:crosses val="autoZero"/>
        <c:auto val="1"/>
        <c:lblAlgn val="ctr"/>
        <c:lblOffset val="100"/>
        <c:noMultiLvlLbl val="0"/>
      </c:catAx>
      <c:valAx>
        <c:axId val="622837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836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sz="1800" b="0" i="0" baseline="0">
                <a:effectLst/>
              </a:rPr>
              <a:t>Chart Title – Use main page title if you can</a:t>
            </a:r>
            <a:endParaRPr lang="en-AU">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B4F-4AF2-97DD-C45E748A3D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B4F-4AF2-97DD-C45E748A3D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B4F-4AF2-97DD-C45E748A3D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B4F-4AF2-97DD-C45E748A3DB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83EB-4952-845D-7EB6159505A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69DB_3D8920D1.xml><?xml version="1.0" encoding="utf-8"?>
<p188:cmLst xmlns:a="http://schemas.openxmlformats.org/drawingml/2006/main" xmlns:r="http://schemas.openxmlformats.org/officeDocument/2006/relationships" xmlns:p188="http://schemas.microsoft.com/office/powerpoint/2018/8/main">
  <p188:cm id="{D42E2DEF-B30C-D54D-9E23-B046A168ACC7}" authorId="{08D163B0-203A-DE1F-DD8E-0B349F859E67}" created="2026-03-19T23:10:41.724">
    <pc:sldMkLst xmlns:pc="http://schemas.microsoft.com/office/powerpoint/2013/main/command">
      <pc:docMk/>
      <pc:sldMk cId="1032397009" sldId="27099"/>
    </pc:sldMkLst>
    <p188:replyLst>
      <p188:reply id="{05752668-1DC4-4857-B6AB-98CD73B185D0}" authorId="{731CA592-20B9-36FF-FC6A-7CEF7DA2D588}" created="2026-03-23T11:02:15.428">
        <p188:txBody>
          <a:bodyPr/>
          <a:lstStyle/>
          <a:p>
            <a:r>
              <a:rPr lang="en-GB"/>
              <a:t>I think it is just Uniting Care and QCOSS that is missing.</a:t>
            </a:r>
          </a:p>
        </p188:txBody>
      </p188:reply>
    </p188:replyLst>
    <p188:txBody>
      <a:bodyPr/>
      <a:lstStyle/>
      <a:p>
        <a:r>
          <a:rPr lang="en-AU"/>
          <a:t>[@Jonathan], [@Sinéad], I think a couple more might have joined since this one was done (taken from the HPP pitch)?</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8215"/>
          </a:xfrm>
          <a:prstGeom prst="rect">
            <a:avLst/>
          </a:prstGeom>
        </p:spPr>
        <p:txBody>
          <a:bodyPr vert="horz" lIns="91449" tIns="45725" rIns="91449" bIns="45725" rtlCol="0"/>
          <a:lstStyle>
            <a:lvl1pPr algn="l">
              <a:defRPr sz="1200"/>
            </a:lvl1pPr>
          </a:lstStyle>
          <a:p>
            <a:endParaRPr lang="en-AU"/>
          </a:p>
        </p:txBody>
      </p:sp>
      <p:sp>
        <p:nvSpPr>
          <p:cNvPr id="3" name="Date Placeholder 2"/>
          <p:cNvSpPr>
            <a:spLocks noGrp="1"/>
          </p:cNvSpPr>
          <p:nvPr>
            <p:ph type="dt" idx="1"/>
          </p:nvPr>
        </p:nvSpPr>
        <p:spPr>
          <a:xfrm>
            <a:off x="3851343" y="0"/>
            <a:ext cx="2946347" cy="498215"/>
          </a:xfrm>
          <a:prstGeom prst="rect">
            <a:avLst/>
          </a:prstGeom>
        </p:spPr>
        <p:txBody>
          <a:bodyPr vert="horz" lIns="91449" tIns="45725" rIns="91449" bIns="45725" rtlCol="0"/>
          <a:lstStyle>
            <a:lvl1pPr algn="r">
              <a:defRPr sz="1200"/>
            </a:lvl1pPr>
          </a:lstStyle>
          <a:p>
            <a:fld id="{7835F8E0-2BF0-4BB3-9125-967729BCAE19}" type="datetimeFigureOut">
              <a:rPr lang="en-AU" smtClean="0"/>
              <a:t>31/03/2026</a:t>
            </a:fld>
            <a:endParaRPr lang="en-AU"/>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1449" tIns="45725" rIns="91449" bIns="45725" rtlCol="0" anchor="ctr"/>
          <a:lstStyle/>
          <a:p>
            <a:endParaRPr lang="en-AU"/>
          </a:p>
        </p:txBody>
      </p:sp>
      <p:sp>
        <p:nvSpPr>
          <p:cNvPr id="5" name="Notes Placeholder 4"/>
          <p:cNvSpPr>
            <a:spLocks noGrp="1"/>
          </p:cNvSpPr>
          <p:nvPr>
            <p:ph type="body" sz="quarter" idx="3"/>
          </p:nvPr>
        </p:nvSpPr>
        <p:spPr>
          <a:xfrm>
            <a:off x="679927" y="4778723"/>
            <a:ext cx="5439410" cy="3909864"/>
          </a:xfrm>
          <a:prstGeom prst="rect">
            <a:avLst/>
          </a:prstGeom>
        </p:spPr>
        <p:txBody>
          <a:bodyPr vert="horz" lIns="91449" tIns="45725" rIns="91449" bIns="457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1599"/>
            <a:ext cx="2946347" cy="498214"/>
          </a:xfrm>
          <a:prstGeom prst="rect">
            <a:avLst/>
          </a:prstGeom>
        </p:spPr>
        <p:txBody>
          <a:bodyPr vert="horz" lIns="91449" tIns="45725" rIns="91449" bIns="45725" rtlCol="0" anchor="b"/>
          <a:lstStyle>
            <a:lvl1pPr algn="l">
              <a:defRPr sz="1200"/>
            </a:lvl1pPr>
          </a:lstStyle>
          <a:p>
            <a:endParaRPr lang="en-AU"/>
          </a:p>
        </p:txBody>
      </p:sp>
      <p:sp>
        <p:nvSpPr>
          <p:cNvPr id="7" name="Slide Number Placeholder 6"/>
          <p:cNvSpPr>
            <a:spLocks noGrp="1"/>
          </p:cNvSpPr>
          <p:nvPr>
            <p:ph type="sldNum" sz="quarter" idx="5"/>
          </p:nvPr>
        </p:nvSpPr>
        <p:spPr>
          <a:xfrm>
            <a:off x="3851343" y="9431599"/>
            <a:ext cx="2946347" cy="498214"/>
          </a:xfrm>
          <a:prstGeom prst="rect">
            <a:avLst/>
          </a:prstGeom>
        </p:spPr>
        <p:txBody>
          <a:bodyPr vert="horz" lIns="91449" tIns="45725" rIns="91449" bIns="45725" rtlCol="0" anchor="b"/>
          <a:lstStyle>
            <a:lvl1pPr algn="r">
              <a:defRPr sz="1200"/>
            </a:lvl1pPr>
          </a:lstStyle>
          <a:p>
            <a:fld id="{34F3EED7-89B2-44C8-8AF9-09349747AF56}" type="slidenum">
              <a:rPr lang="en-AU" smtClean="0"/>
              <a:t>‹#›</a:t>
            </a:fld>
            <a:endParaRPr lang="en-AU"/>
          </a:p>
        </p:txBody>
      </p:sp>
    </p:spTree>
    <p:extLst>
      <p:ext uri="{BB962C8B-B14F-4D97-AF65-F5344CB8AC3E}">
        <p14:creationId xmlns:p14="http://schemas.microsoft.com/office/powerpoint/2010/main" val="146129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4F3EED7-89B2-44C8-8AF9-09349747AF56}" type="slidenum">
              <a:rPr lang="en-AU" smtClean="0"/>
              <a:t>1</a:t>
            </a:fld>
            <a:endParaRPr lang="en-AU"/>
          </a:p>
        </p:txBody>
      </p:sp>
    </p:spTree>
    <p:extLst>
      <p:ext uri="{BB962C8B-B14F-4D97-AF65-F5344CB8AC3E}">
        <p14:creationId xmlns:p14="http://schemas.microsoft.com/office/powerpoint/2010/main" val="418912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58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0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688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47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3310-CA3A-AABB-BD24-9AF1887F2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79A7D-CD9C-DA5D-B2E9-A0D76384C8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4CDD76-255B-CF9F-7F0A-DEAA00BAE316}"/>
              </a:ext>
            </a:extLst>
          </p:cNvPr>
          <p:cNvSpPr>
            <a:spLocks noGrp="1"/>
          </p:cNvSpPr>
          <p:nvPr>
            <p:ph type="body" idx="1"/>
          </p:nvPr>
        </p:nvSpPr>
        <p:spPr/>
        <p:txBody>
          <a:bodyPr/>
          <a:lstStyle/>
          <a:p>
            <a:endParaRPr lang="en-AU">
              <a:effectLst/>
              <a:latin typeface="Helvetica" pitchFamily="2" charset="0"/>
            </a:endParaRPr>
          </a:p>
        </p:txBody>
      </p:sp>
      <p:sp>
        <p:nvSpPr>
          <p:cNvPr id="4" name="Slide Number Placeholder 3">
            <a:extLst>
              <a:ext uri="{FF2B5EF4-FFF2-40B4-BE49-F238E27FC236}">
                <a16:creationId xmlns:a16="http://schemas.microsoft.com/office/drawing/2014/main" id="{60B8AF9C-C843-5DCC-FF96-79DBC0F45D2C}"/>
              </a:ext>
            </a:extLst>
          </p:cNvPr>
          <p:cNvSpPr>
            <a:spLocks noGrp="1"/>
          </p:cNvSpPr>
          <p:nvPr>
            <p:ph type="sldNum" sz="quarter" idx="5"/>
          </p:nvPr>
        </p:nvSpPr>
        <p:spPr/>
        <p:txBody>
          <a:bodyPr/>
          <a:lstStyle/>
          <a:p>
            <a:fld id="{34F3EED7-89B2-44C8-8AF9-09349747AF56}" type="slidenum">
              <a:rPr lang="en-AU" smtClean="0"/>
              <a:t>14</a:t>
            </a:fld>
            <a:endParaRPr lang="en-AU"/>
          </a:p>
        </p:txBody>
      </p:sp>
    </p:spTree>
    <p:extLst>
      <p:ext uri="{BB962C8B-B14F-4D97-AF65-F5344CB8AC3E}">
        <p14:creationId xmlns:p14="http://schemas.microsoft.com/office/powerpoint/2010/main" val="3166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32599-0A26-FEF9-DF43-5C94CDB3D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7CE2B-1E71-E341-57A6-CF5F4E8E59E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4617B8-9985-3DE9-6E70-13C44B5E410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0DB4A39-5F34-D288-8400-6CAECBDD7C1C}"/>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08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64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7E6B-6DF7-8570-F126-A0806574B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3239E-700B-DCE5-FDE9-303675571E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142B5F2-ECB5-4A9A-CADD-36F3059CC54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0B37202-1198-6BF8-6E94-F8549E83F8C8}"/>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47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1F1E-34F4-87B9-CEEF-FCF6AD425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1B2FF-00D2-8AA0-5A1E-6CB083F7F0D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2FE83B9-B8E1-9A2D-2C35-F26A2A83F63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A5F59CC-CF7F-7BBC-D714-23B6428CDE68}"/>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5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QCOSS acknowledges the [INSERT NAME] people, Traditional Custodians of the land on which we gather today. We pay our respects to their Elders, past and present.</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QCOSS acknowledges the historical injustice and ongoing impact of </a:t>
            </a:r>
            <a:r>
              <a:rPr lang="en-US" sz="1200" b="0" i="0" u="none" strike="noStrike" kern="1200" err="1">
                <a:solidFill>
                  <a:schemeClr val="tx1"/>
                </a:solidFill>
                <a:effectLst/>
                <a:latin typeface="+mn-lt"/>
                <a:ea typeface="+mn-ea"/>
                <a:cs typeface="+mn-cs"/>
              </a:rPr>
              <a:t>colonisation</a:t>
            </a:r>
            <a:r>
              <a:rPr lang="en-US" sz="1200" b="0" i="0" u="none" strike="noStrike" kern="1200">
                <a:solidFill>
                  <a:schemeClr val="tx1"/>
                </a:solidFill>
                <a:effectLst/>
                <a:latin typeface="+mn-lt"/>
                <a:ea typeface="+mn-ea"/>
                <a:cs typeface="+mn-cs"/>
              </a:rPr>
              <a:t> and dispossession on First Nations Peoples. </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We are committed to reconciliation, self-determination, and opportunity for First Nations Peoples as integral steps in achieving equality, opportunity and well-being for all Queenslanders. </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First Nations Peoples’ knowledge and leadership is essential to building fair and inclusive communities. </a:t>
            </a:r>
            <a:r>
              <a:rPr lang="en-US" sz="1200" b="0" i="0" kern="1200">
                <a:solidFill>
                  <a:schemeClr val="tx1"/>
                </a:solidFill>
                <a:effectLst/>
                <a:latin typeface="+mn-lt"/>
                <a:ea typeface="+mn-ea"/>
                <a:cs typeface="+mn-cs"/>
              </a:rPr>
              <a:t> </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3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7E6B-6DF7-8570-F126-A0806574B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3239E-700B-DCE5-FDE9-303675571E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142B5F2-ECB5-4A9A-CADD-36F3059CC54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0B37202-1198-6BF8-6E94-F8549E83F8C8}"/>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70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521A-C671-5107-FAD7-4CE22632F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4AEC0-4C4E-27C4-A619-F07CCD3FFC5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0B28142-7346-3381-D06D-D089101EA4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DD0C4B-9520-BF08-AEAC-BE654DCB589C}"/>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50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2CD05-F780-F5B3-2348-2E1DA860E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FD269-6CB8-33A9-64FA-E937788A65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E889347-5F2A-5BE9-ADBB-23447FBA99B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1362036-1197-5D38-9C1D-17DCF83845E3}"/>
              </a:ext>
            </a:extLst>
          </p:cNvPr>
          <p:cNvSpPr>
            <a:spLocks noGrp="1"/>
          </p:cNvSpPr>
          <p:nvPr>
            <p:ph type="sldNum" sz="quarter" idx="5"/>
          </p:nvPr>
        </p:nvSpPr>
        <p:spPr/>
        <p:txBody>
          <a:bodyPr/>
          <a:lstStyle/>
          <a:p>
            <a:fld id="{34F3EED7-89B2-44C8-8AF9-09349747AF56}" type="slidenum">
              <a:rPr lang="en-AU" smtClean="0"/>
              <a:t>22</a:t>
            </a:fld>
            <a:endParaRPr lang="en-AU"/>
          </a:p>
        </p:txBody>
      </p:sp>
    </p:spTree>
    <p:extLst>
      <p:ext uri="{BB962C8B-B14F-4D97-AF65-F5344CB8AC3E}">
        <p14:creationId xmlns:p14="http://schemas.microsoft.com/office/powerpoint/2010/main" val="261911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effectLst/>
              <a:latin typeface="Helvetica" pitchFamily="2" charset="0"/>
            </a:endParaRPr>
          </a:p>
        </p:txBody>
      </p:sp>
      <p:sp>
        <p:nvSpPr>
          <p:cNvPr id="4" name="Slide Number Placeholder 3"/>
          <p:cNvSpPr>
            <a:spLocks noGrp="1"/>
          </p:cNvSpPr>
          <p:nvPr>
            <p:ph type="sldNum" sz="quarter" idx="5"/>
          </p:nvPr>
        </p:nvSpPr>
        <p:spPr/>
        <p:txBody>
          <a:bodyPr/>
          <a:lstStyle/>
          <a:p>
            <a:fld id="{34F3EED7-89B2-44C8-8AF9-09349747AF56}" type="slidenum">
              <a:rPr lang="en-AU" smtClean="0"/>
              <a:t>3</a:t>
            </a:fld>
            <a:endParaRPr lang="en-AU"/>
          </a:p>
        </p:txBody>
      </p:sp>
    </p:spTree>
    <p:extLst>
      <p:ext uri="{BB962C8B-B14F-4D97-AF65-F5344CB8AC3E}">
        <p14:creationId xmlns:p14="http://schemas.microsoft.com/office/powerpoint/2010/main" val="170667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4F3EED7-89B2-44C8-8AF9-09349747AF56}" type="slidenum">
              <a:rPr lang="en-AU" smtClean="0"/>
              <a:t>4</a:t>
            </a:fld>
            <a:endParaRPr lang="en-AU"/>
          </a:p>
        </p:txBody>
      </p:sp>
    </p:spTree>
    <p:extLst>
      <p:ext uri="{BB962C8B-B14F-4D97-AF65-F5344CB8AC3E}">
        <p14:creationId xmlns:p14="http://schemas.microsoft.com/office/powerpoint/2010/main" val="89778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Report p. 2:</a:t>
            </a:r>
          </a:p>
          <a:p>
            <a:endParaRPr lang="en-AU"/>
          </a:p>
          <a:p>
            <a:r>
              <a:rPr lang="en-AU" b="1">
                <a:effectLst/>
                <a:latin typeface="Helvetica" pitchFamily="2" charset="0"/>
              </a:rPr>
              <a:t>1.1.2 Research focus </a:t>
            </a:r>
            <a:endParaRPr lang="en-AU">
              <a:effectLst/>
              <a:latin typeface="Helvetica" pitchFamily="2" charset="0"/>
            </a:endParaRPr>
          </a:p>
          <a:p>
            <a:r>
              <a:rPr lang="en-AU">
                <a:effectLst/>
                <a:latin typeface="Helvetica" pitchFamily="2" charset="0"/>
              </a:rPr>
              <a:t>This research project sought to understand the challenges currently facing children and young people (up to 18 years), their families, and their communities in Queensland, and to identify opportunities to better support them. QCOSS supports policies that promote equity of access to services for vulnerable children and families. While recognising that all children, young people, and their families require support throughout their lives, the prescribed focus of the research was to identify how the Queensland social service system can be improved to achieve better outcomes for vulnerable and disadvantaged children, young people, and their families. QCOSS posed the research question: </a:t>
            </a:r>
            <a:r>
              <a:rPr lang="en-AU" i="1">
                <a:effectLst/>
                <a:latin typeface="Helvetica" pitchFamily="2" charset="0"/>
              </a:rPr>
              <a:t>How can the service system be improved to achieve better outcomes for vulnerable children and families? </a:t>
            </a:r>
            <a:r>
              <a:rPr lang="en-AU" i="0">
                <a:effectLst/>
                <a:latin typeface="Helvetica" pitchFamily="2" charset="0"/>
              </a:rPr>
              <a:t>The focus of the research was on the key domains of health, housing, and education. </a:t>
            </a:r>
          </a:p>
          <a:p>
            <a:endParaRPr lang="en-AU">
              <a:effectLst/>
              <a:latin typeface="Helvetica" pitchFamily="2" charset="0"/>
            </a:endParaRPr>
          </a:p>
          <a:p>
            <a:r>
              <a:rPr lang="en-AU">
                <a:effectLst/>
                <a:latin typeface="Helvetica" pitchFamily="2" charset="0"/>
              </a:rPr>
              <a:t>To help answer this question, the research team aimed to meet four objectives: </a:t>
            </a:r>
          </a:p>
          <a:p>
            <a:pPr>
              <a:buFont typeface="+mj-lt"/>
              <a:buAutoNum type="arabicPeriod"/>
            </a:pPr>
            <a:r>
              <a:rPr lang="en-AU">
                <a:effectLst/>
                <a:latin typeface="Helvetica" pitchFamily="2" charset="0"/>
              </a:rPr>
              <a:t>Understand the level and extent of unmet need for vulnerable and disadvantaged children and young people in Queensland with a particular focus on health, housing and education. </a:t>
            </a:r>
          </a:p>
          <a:p>
            <a:pPr>
              <a:buFont typeface="+mj-lt"/>
              <a:buAutoNum type="arabicPeriod"/>
            </a:pPr>
            <a:r>
              <a:rPr lang="en-AU">
                <a:effectLst/>
                <a:latin typeface="Helvetica" pitchFamily="2" charset="0"/>
              </a:rPr>
              <a:t>Identify, analyse, and critique current Queensland government policies regarding holistic responses to promote the social inclusion and wellbeing of vulnerable and disadvantaged children and young people with a particular focus on health, housing and education. </a:t>
            </a:r>
          </a:p>
          <a:p>
            <a:pPr>
              <a:buFont typeface="+mj-lt"/>
              <a:buAutoNum type="arabicPeriod"/>
            </a:pPr>
            <a:r>
              <a:rPr lang="en-AU">
                <a:effectLst/>
                <a:latin typeface="Helvetica" pitchFamily="2" charset="0"/>
              </a:rPr>
              <a:t>Gather and analyse stakeholders’ understanding of the opportunities and gaps that exist within the current system, with a focus on health, housing, and education. </a:t>
            </a:r>
          </a:p>
          <a:p>
            <a:pPr>
              <a:buFont typeface="+mj-lt"/>
              <a:buAutoNum type="arabicPeriod"/>
            </a:pPr>
            <a:r>
              <a:rPr lang="en-AU">
                <a:effectLst/>
                <a:latin typeface="Helvetica" pitchFamily="2" charset="0"/>
              </a:rPr>
              <a:t>Develop recommendations for holistic systems of reform to enable the delivery of services that provide foundational supports to vulnerable and disadvantaged children and families into adulthood. </a:t>
            </a:r>
          </a:p>
          <a:p>
            <a:endParaRPr lang="en-AU">
              <a:effectLst/>
              <a:latin typeface="Helvetica" pitchFamily="2" charset="0"/>
            </a:endParaRPr>
          </a:p>
          <a:p>
            <a:r>
              <a:rPr lang="en-AU">
                <a:effectLst/>
                <a:latin typeface="Helvetica" pitchFamily="2" charset="0"/>
              </a:rPr>
              <a:t>The findings of this research report will inform QCOSS’ advocacy efforts in relation to children and young people over the next four years. </a:t>
            </a:r>
          </a:p>
        </p:txBody>
      </p:sp>
      <p:sp>
        <p:nvSpPr>
          <p:cNvPr id="4" name="Slide Number Placeholder 3"/>
          <p:cNvSpPr>
            <a:spLocks noGrp="1"/>
          </p:cNvSpPr>
          <p:nvPr>
            <p:ph type="sldNum" sz="quarter" idx="5"/>
          </p:nvPr>
        </p:nvSpPr>
        <p:spPr/>
        <p:txBody>
          <a:bodyPr/>
          <a:lstStyle/>
          <a:p>
            <a:fld id="{34F3EED7-89B2-44C8-8AF9-09349747AF56}" type="slidenum">
              <a:rPr lang="en-AU" smtClean="0"/>
              <a:t>5</a:t>
            </a:fld>
            <a:endParaRPr lang="en-AU"/>
          </a:p>
        </p:txBody>
      </p:sp>
    </p:spTree>
    <p:extLst>
      <p:ext uri="{BB962C8B-B14F-4D97-AF65-F5344CB8AC3E}">
        <p14:creationId xmlns:p14="http://schemas.microsoft.com/office/powerpoint/2010/main" val="19912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defTabSz="457246">
              <a:defRPr/>
            </a:pPr>
            <a:fld id="{299C9269-EF7F-0146-8F78-E4D90E00739C}" type="slidenum">
              <a:rPr lang="en-US">
                <a:solidFill>
                  <a:prstClr val="black"/>
                </a:solidFill>
                <a:latin typeface="Calibri" panose="020F0502020204030204"/>
              </a:rPr>
              <a:pPr defTabSz="45724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6635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0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16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F39A-C561-6F66-446B-D0037F821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8BA15-B5DA-D1A5-8B71-4E1F300539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F8AD934-EDB5-1964-27BF-927E2CEF38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566186-41C0-512D-F456-D7FECAA2B533}"/>
              </a:ext>
            </a:extLst>
          </p:cNvPr>
          <p:cNvSpPr>
            <a:spLocks noGrp="1"/>
          </p:cNvSpPr>
          <p:nvPr>
            <p:ph type="sldNum" sz="quarter" idx="5"/>
          </p:nvPr>
        </p:nvSpPr>
        <p:spPr/>
        <p:txBody>
          <a:bodyPr/>
          <a:lstStyle/>
          <a:p>
            <a:pPr marL="0" marR="0" lvl="0" indent="0" algn="r" defTabSz="457246" rtl="0" eaLnBrk="1" fontAlgn="auto" latinLnBrk="0" hangingPunct="1">
              <a:lnSpc>
                <a:spcPct val="100000"/>
              </a:lnSpc>
              <a:spcBef>
                <a:spcPts val="0"/>
              </a:spcBef>
              <a:spcAft>
                <a:spcPts val="0"/>
              </a:spcAft>
              <a:buClrTx/>
              <a:buSzTx/>
              <a:buFontTx/>
              <a:buNone/>
              <a:tabLst/>
              <a:defRPr/>
            </a:pPr>
            <a:fld id="{299C9269-EF7F-0146-8F78-E4D90E0073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4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97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chart" Target="../charts/chart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chart" Target="../charts/chart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chart" Target="../charts/chart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46CA86-CDF3-4082-8925-2042EB656124}"/>
              </a:ext>
            </a:extLst>
          </p:cNvPr>
          <p:cNvSpPr>
            <a:spLocks noGrp="1"/>
          </p:cNvSpPr>
          <p:nvPr>
            <p:ph type="ctrTitle"/>
          </p:nvPr>
        </p:nvSpPr>
        <p:spPr>
          <a:xfrm>
            <a:off x="838199" y="1709738"/>
            <a:ext cx="9591676" cy="2387600"/>
          </a:xfrm>
        </p:spPr>
        <p:txBody>
          <a:bodyPr anchor="b">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BE936AA1-D677-425E-91A7-9B16724D5855}"/>
              </a:ext>
            </a:extLst>
          </p:cNvPr>
          <p:cNvSpPr>
            <a:spLocks noGrp="1"/>
          </p:cNvSpPr>
          <p:nvPr>
            <p:ph type="subTitle" idx="1"/>
          </p:nvPr>
        </p:nvSpPr>
        <p:spPr>
          <a:xfrm>
            <a:off x="838200" y="4329113"/>
            <a:ext cx="9144000" cy="1314450"/>
          </a:xfrm>
        </p:spPr>
        <p:txBody>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1708D64-4107-47F9-B632-D2E3D7E7C7C8}"/>
              </a:ext>
            </a:extLst>
          </p:cNvPr>
          <p:cNvPicPr>
            <a:picLocks noChangeAspect="1"/>
          </p:cNvPicPr>
          <p:nvPr userDrawn="1"/>
        </p:nvPicPr>
        <p:blipFill>
          <a:blip r:embed="rId2"/>
          <a:stretch>
            <a:fillRect/>
          </a:stretch>
        </p:blipFill>
        <p:spPr>
          <a:xfrm>
            <a:off x="0" y="6763517"/>
            <a:ext cx="12192000" cy="94483"/>
          </a:xfrm>
          <a:prstGeom prst="rect">
            <a:avLst/>
          </a:prstGeom>
        </p:spPr>
      </p:pic>
      <p:pic>
        <p:nvPicPr>
          <p:cNvPr id="5" name="Picture 4">
            <a:extLst>
              <a:ext uri="{FF2B5EF4-FFF2-40B4-BE49-F238E27FC236}">
                <a16:creationId xmlns:a16="http://schemas.microsoft.com/office/drawing/2014/main" id="{B01A2434-308D-40CB-B957-546C06A3FEC1}"/>
              </a:ext>
            </a:extLst>
          </p:cNvPr>
          <p:cNvPicPr>
            <a:picLocks noChangeAspect="1"/>
          </p:cNvPicPr>
          <p:nvPr userDrawn="1"/>
        </p:nvPicPr>
        <p:blipFill>
          <a:blip r:embed="rId2"/>
          <a:stretch>
            <a:fillRect/>
          </a:stretch>
        </p:blipFill>
        <p:spPr>
          <a:xfrm>
            <a:off x="0" y="0"/>
            <a:ext cx="12192000" cy="94483"/>
          </a:xfrm>
          <a:prstGeom prst="rect">
            <a:avLst/>
          </a:prstGeom>
        </p:spPr>
      </p:pic>
    </p:spTree>
    <p:extLst>
      <p:ext uri="{BB962C8B-B14F-4D97-AF65-F5344CB8AC3E}">
        <p14:creationId xmlns:p14="http://schemas.microsoft.com/office/powerpoint/2010/main" val="295835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DFAE-7C14-4245-B00C-BF9030CF0C05}"/>
              </a:ext>
            </a:extLst>
          </p:cNvPr>
          <p:cNvSpPr>
            <a:spLocks noGrp="1"/>
          </p:cNvSpPr>
          <p:nvPr>
            <p:ph type="title"/>
          </p:nvPr>
        </p:nvSpPr>
        <p:spPr>
          <a:xfrm>
            <a:off x="4276725" y="0"/>
            <a:ext cx="7448106" cy="1019175"/>
          </a:xfrm>
        </p:spPr>
        <p:txBody>
          <a:bodyPr anchor="b">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49C4D8B-1109-4F4E-A362-118EF4B0ED0B}"/>
              </a:ext>
            </a:extLst>
          </p:cNvPr>
          <p:cNvSpPr>
            <a:spLocks noGrp="1"/>
          </p:cNvSpPr>
          <p:nvPr>
            <p:ph type="body" idx="1"/>
          </p:nvPr>
        </p:nvSpPr>
        <p:spPr>
          <a:xfrm>
            <a:off x="4276724" y="1437482"/>
            <a:ext cx="7448106" cy="1500187"/>
          </a:xfrm>
        </p:spPr>
        <p:txBody>
          <a:bodyPr/>
          <a:lstStyle>
            <a:lvl1pPr marL="342900" indent="-342900">
              <a:buClr>
                <a:schemeClr val="accent1"/>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1F2AF5D6-1671-492E-B9E1-ABAB06C95F8D}"/>
              </a:ext>
            </a:extLst>
          </p:cNvPr>
          <p:cNvSpPr>
            <a:spLocks noGrp="1"/>
          </p:cNvSpPr>
          <p:nvPr>
            <p:ph type="pic" sz="quarter" idx="13"/>
          </p:nvPr>
        </p:nvSpPr>
        <p:spPr>
          <a:xfrm>
            <a:off x="0" y="0"/>
            <a:ext cx="4114800" cy="6858000"/>
          </a:xfrm>
        </p:spPr>
        <p:txBody>
          <a:bodyPr/>
          <a:lstStyle/>
          <a:p>
            <a:endParaRPr lang="en-AU"/>
          </a:p>
        </p:txBody>
      </p:sp>
      <p:pic>
        <p:nvPicPr>
          <p:cNvPr id="9" name="Picture 8">
            <a:extLst>
              <a:ext uri="{FF2B5EF4-FFF2-40B4-BE49-F238E27FC236}">
                <a16:creationId xmlns:a16="http://schemas.microsoft.com/office/drawing/2014/main" id="{A3828967-9A05-4CBD-977C-1A61A8EF4F8D}"/>
              </a:ext>
            </a:extLst>
          </p:cNvPr>
          <p:cNvPicPr>
            <a:picLocks noChangeAspect="1"/>
          </p:cNvPicPr>
          <p:nvPr userDrawn="1"/>
        </p:nvPicPr>
        <p:blipFill>
          <a:blip r:embed="rId2"/>
          <a:stretch>
            <a:fillRect/>
          </a:stretch>
        </p:blipFill>
        <p:spPr>
          <a:xfrm>
            <a:off x="0" y="6763517"/>
            <a:ext cx="12192000" cy="94483"/>
          </a:xfrm>
          <a:prstGeom prst="rect">
            <a:avLst/>
          </a:prstGeom>
        </p:spPr>
      </p:pic>
    </p:spTree>
    <p:extLst>
      <p:ext uri="{BB962C8B-B14F-4D97-AF65-F5344CB8AC3E}">
        <p14:creationId xmlns:p14="http://schemas.microsoft.com/office/powerpoint/2010/main" val="387556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1C20E-22F9-49FA-ACFA-374AB53FBD43}"/>
              </a:ext>
            </a:extLst>
          </p:cNvPr>
          <p:cNvSpPr>
            <a:spLocks noGrp="1"/>
          </p:cNvSpPr>
          <p:nvPr>
            <p:ph sz="half" idx="1"/>
          </p:nvPr>
        </p:nvSpPr>
        <p:spPr>
          <a:xfrm>
            <a:off x="838200" y="1416050"/>
            <a:ext cx="5181600" cy="4351338"/>
          </a:xfrm>
        </p:spPr>
        <p:txBody>
          <a:bodyPr/>
          <a:lstStyle>
            <a:lvl1pPr marL="2286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07B3E8E-1813-479D-80B3-62446438A346}"/>
              </a:ext>
            </a:extLst>
          </p:cNvPr>
          <p:cNvSpPr>
            <a:spLocks noGrp="1"/>
          </p:cNvSpPr>
          <p:nvPr>
            <p:ph sz="half" idx="2"/>
          </p:nvPr>
        </p:nvSpPr>
        <p:spPr>
          <a:xfrm>
            <a:off x="6172200" y="1416050"/>
            <a:ext cx="5181600" cy="4351338"/>
          </a:xfrm>
        </p:spPr>
        <p:txBody>
          <a:bodyPr/>
          <a:lstStyle>
            <a:lvl1pPr marL="2286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8BF697F-8A56-49B9-BCF8-CB4930FD86EF}"/>
              </a:ext>
            </a:extLst>
          </p:cNvPr>
          <p:cNvPicPr>
            <a:picLocks noChangeAspect="1"/>
          </p:cNvPicPr>
          <p:nvPr userDrawn="1"/>
        </p:nvPicPr>
        <p:blipFill>
          <a:blip r:embed="rId2"/>
          <a:stretch>
            <a:fillRect/>
          </a:stretch>
        </p:blipFill>
        <p:spPr>
          <a:xfrm>
            <a:off x="0" y="6763517"/>
            <a:ext cx="12192000" cy="94483"/>
          </a:xfrm>
          <a:prstGeom prst="rect">
            <a:avLst/>
          </a:prstGeom>
        </p:spPr>
      </p:pic>
      <p:sp>
        <p:nvSpPr>
          <p:cNvPr id="11" name="Title 1">
            <a:extLst>
              <a:ext uri="{FF2B5EF4-FFF2-40B4-BE49-F238E27FC236}">
                <a16:creationId xmlns:a16="http://schemas.microsoft.com/office/drawing/2014/main" id="{9EDD21C5-873B-41C1-A01B-C234FDA7CF94}"/>
              </a:ext>
            </a:extLst>
          </p:cNvPr>
          <p:cNvSpPr>
            <a:spLocks noGrp="1"/>
          </p:cNvSpPr>
          <p:nvPr>
            <p:ph type="title"/>
          </p:nvPr>
        </p:nvSpPr>
        <p:spPr>
          <a:xfrm>
            <a:off x="839788" y="-1"/>
            <a:ext cx="7332662"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31542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0279EB-C527-4E8D-A4C4-6CEC69F5625E}"/>
              </a:ext>
            </a:extLst>
          </p:cNvPr>
          <p:cNvSpPr>
            <a:spLocks noGrp="1"/>
          </p:cNvSpPr>
          <p:nvPr>
            <p:ph type="title"/>
          </p:nvPr>
        </p:nvSpPr>
        <p:spPr>
          <a:xfrm>
            <a:off x="839788" y="-1"/>
            <a:ext cx="7332662"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412347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BD28AAC-D205-42EE-94FB-8BC48932A88E}"/>
              </a:ext>
            </a:extLst>
          </p:cNvPr>
          <p:cNvSpPr>
            <a:spLocks noGrp="1"/>
          </p:cNvSpPr>
          <p:nvPr>
            <p:ph type="ctrTitle"/>
          </p:nvPr>
        </p:nvSpPr>
        <p:spPr>
          <a:xfrm>
            <a:off x="294861" y="1253631"/>
            <a:ext cx="11602278" cy="1216191"/>
          </a:xfrm>
        </p:spPr>
        <p:txBody>
          <a:bodyPr>
            <a:normAutofit/>
          </a:bodyPr>
          <a:lstStyle>
            <a:lvl1pPr>
              <a:defRPr b="1" spc="100" baseline="0">
                <a:solidFill>
                  <a:schemeClr val="bg1"/>
                </a:solidFill>
                <a:latin typeface="Arial" panose="020B0604020202020204" pitchFamily="34" charset="0"/>
                <a:cs typeface="Arial" panose="020B0604020202020204" pitchFamily="34" charset="0"/>
              </a:defRPr>
            </a:lvl1pPr>
          </a:lstStyle>
          <a:p>
            <a:pPr algn="ctr"/>
            <a:r>
              <a:rPr lang="en-GB"/>
              <a:t>Thank you, and good luck! </a:t>
            </a:r>
          </a:p>
        </p:txBody>
      </p:sp>
      <p:sp>
        <p:nvSpPr>
          <p:cNvPr id="7" name="Title 3">
            <a:extLst>
              <a:ext uri="{FF2B5EF4-FFF2-40B4-BE49-F238E27FC236}">
                <a16:creationId xmlns:a16="http://schemas.microsoft.com/office/drawing/2014/main" id="{62C75B9C-DF80-4E40-9B52-F9CA01008C73}"/>
              </a:ext>
            </a:extLst>
          </p:cNvPr>
          <p:cNvSpPr txBox="1">
            <a:spLocks/>
          </p:cNvSpPr>
          <p:nvPr userDrawn="1"/>
        </p:nvSpPr>
        <p:spPr>
          <a:xfrm>
            <a:off x="1185397" y="3021725"/>
            <a:ext cx="9821205" cy="27329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2800" b="0" i="0" u="none" strike="noStrike" kern="1200" cap="none" spc="0" normalizeH="0" baseline="0" noProof="0">
                <a:ln>
                  <a:noFill/>
                </a:ln>
                <a:solidFill>
                  <a:schemeClr val="bg1"/>
                </a:solidFill>
                <a:effectLst/>
                <a:uLnTx/>
                <a:uFillTx/>
                <a:latin typeface="Arial"/>
                <a:ea typeface="+mj-ea"/>
                <a:cs typeface="Arial"/>
              </a:rPr>
              <a:t>Keep an eye out for our follow-up email which will contain lots of resources and useful information, as well as other workshops that will assist you with your SQW application.</a:t>
            </a:r>
            <a:br>
              <a:rPr kumimoji="0" lang="en-GB" sz="2800" b="0" i="0" u="none" strike="noStrike" kern="1200" cap="none" spc="0" normalizeH="0" baseline="0" noProof="0">
                <a:ln>
                  <a:noFill/>
                </a:ln>
                <a:solidFill>
                  <a:schemeClr val="bg1"/>
                </a:solidFill>
                <a:effectLst/>
                <a:uLnTx/>
                <a:uFillTx/>
                <a:latin typeface="Arial"/>
                <a:ea typeface="+mj-ea"/>
                <a:cs typeface="Arial"/>
              </a:rPr>
            </a:br>
            <a:endParaRPr kumimoji="0" lang="en-GB" sz="2800" b="0" i="0" u="none" strike="noStrike" kern="1200" cap="none" spc="0" normalizeH="0" baseline="0" noProof="0">
              <a:ln>
                <a:noFill/>
              </a:ln>
              <a:solidFill>
                <a:schemeClr val="bg1"/>
              </a:solidFill>
              <a:effectLst/>
              <a:uLnTx/>
              <a:uFillTx/>
              <a:latin typeface="Arial"/>
              <a:ea typeface="+mj-ea"/>
              <a:cs typeface="Arial"/>
            </a:endParaRPr>
          </a:p>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2800" b="0" i="0" u="none" strike="noStrike" kern="1200" cap="none" spc="0" normalizeH="0" baseline="0" noProof="0">
                <a:ln>
                  <a:noFill/>
                </a:ln>
                <a:solidFill>
                  <a:schemeClr val="bg1"/>
                </a:solidFill>
                <a:effectLst/>
                <a:uLnTx/>
                <a:uFillTx/>
                <a:latin typeface="Arial"/>
                <a:ea typeface="+mj-ea"/>
                <a:cs typeface="Arial"/>
              </a:rPr>
              <a:t>Please let us know what you thought of the workshop.</a:t>
            </a:r>
            <a:endParaRPr kumimoji="0" lang="en-GB" sz="2800" b="1" i="0" u="none" strike="noStrike" kern="1200" cap="none" spc="0" normalizeH="0" baseline="0" noProof="0">
              <a:ln>
                <a:noFill/>
              </a:ln>
              <a:solidFill>
                <a:schemeClr val="bg1"/>
              </a:solidFill>
              <a:effectLst/>
              <a:uLnTx/>
              <a:uFillTx/>
              <a:latin typeface="Arial" panose="020B0604020202020204"/>
              <a:ea typeface="+mj-ea"/>
              <a:cs typeface="Arial"/>
            </a:endParaRPr>
          </a:p>
        </p:txBody>
      </p:sp>
      <p:pic>
        <p:nvPicPr>
          <p:cNvPr id="8" name="Picture 7">
            <a:extLst>
              <a:ext uri="{FF2B5EF4-FFF2-40B4-BE49-F238E27FC236}">
                <a16:creationId xmlns:a16="http://schemas.microsoft.com/office/drawing/2014/main" id="{4C62DAC1-2FF3-400C-98C4-E626A6281A23}"/>
              </a:ext>
            </a:extLst>
          </p:cNvPr>
          <p:cNvPicPr>
            <a:picLocks noChangeAspect="1"/>
          </p:cNvPicPr>
          <p:nvPr userDrawn="1"/>
        </p:nvPicPr>
        <p:blipFill>
          <a:blip r:embed="rId2"/>
          <a:stretch>
            <a:fillRect/>
          </a:stretch>
        </p:blipFill>
        <p:spPr>
          <a:xfrm>
            <a:off x="0" y="6763517"/>
            <a:ext cx="12192000" cy="94483"/>
          </a:xfrm>
          <a:prstGeom prst="rect">
            <a:avLst/>
          </a:prstGeom>
        </p:spPr>
      </p:pic>
      <p:pic>
        <p:nvPicPr>
          <p:cNvPr id="9" name="Picture 8">
            <a:extLst>
              <a:ext uri="{FF2B5EF4-FFF2-40B4-BE49-F238E27FC236}">
                <a16:creationId xmlns:a16="http://schemas.microsoft.com/office/drawing/2014/main" id="{59F953C0-F97F-4093-93D2-0AE4289960A8}"/>
              </a:ext>
            </a:extLst>
          </p:cNvPr>
          <p:cNvPicPr>
            <a:picLocks noChangeAspect="1"/>
          </p:cNvPicPr>
          <p:nvPr userDrawn="1"/>
        </p:nvPicPr>
        <p:blipFill>
          <a:blip r:embed="rId2"/>
          <a:stretch>
            <a:fillRect/>
          </a:stretch>
        </p:blipFill>
        <p:spPr>
          <a:xfrm>
            <a:off x="0" y="0"/>
            <a:ext cx="12192000" cy="94483"/>
          </a:xfrm>
          <a:prstGeom prst="rect">
            <a:avLst/>
          </a:prstGeom>
        </p:spPr>
      </p:pic>
    </p:spTree>
    <p:extLst>
      <p:ext uri="{BB962C8B-B14F-4D97-AF65-F5344CB8AC3E}">
        <p14:creationId xmlns:p14="http://schemas.microsoft.com/office/powerpoint/2010/main" val="4033602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1</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774059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2</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027406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3</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23046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4">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4</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82215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5</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34513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6">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6</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9816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011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7">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7</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80807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8">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8</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67360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9">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9</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047145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10">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3946467" y="2786896"/>
            <a:ext cx="429906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10</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4106859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7"/>
            <a:ext cx="10972800" cy="4758684"/>
          </a:xfrm>
        </p:spPr>
        <p:txBody>
          <a:bodyPr/>
          <a:lstStyle>
            <a:lvl1pPr>
              <a:defRPr sz="1867">
                <a:solidFill>
                  <a:schemeClr val="tx1"/>
                </a:solidFill>
              </a:defRPr>
            </a:lvl1pPr>
            <a:lvl2pPr>
              <a:defRPr sz="1867">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7">
                <a:latin typeface="Arial" panose="020B0604020202020204" pitchFamily="34" charset="0"/>
                <a:cs typeface="Arial" panose="020B0604020202020204" pitchFamily="34" charset="0"/>
              </a:defRPr>
            </a:lvl4pPr>
            <a:lvl5pPr>
              <a:defRPr sz="1467">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9"/>
            <a:ext cx="10972800" cy="319617"/>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22899" y="6415823"/>
            <a:ext cx="10972800"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1425986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10383003" cy="1646307"/>
          </a:xfrm>
        </p:spPr>
        <p:txBody>
          <a:bodyPr anchor="b">
            <a:normAutofit/>
          </a:bodyPr>
          <a:lstStyle>
            <a:lvl1pPr marL="0" indent="0">
              <a:buNone/>
              <a:defRPr sz="4267"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3" y="4972051"/>
            <a:ext cx="3917951" cy="514349"/>
          </a:xfrm>
        </p:spPr>
        <p:txBody>
          <a:bodyPr>
            <a:normAutofit/>
          </a:bodyPr>
          <a:lstStyle>
            <a:lvl1pPr>
              <a:defRPr sz="1600" baseline="0">
                <a:solidFill>
                  <a:schemeClr val="bg1"/>
                </a:solidFill>
              </a:defRPr>
            </a:lvl1pPr>
          </a:lstStyle>
          <a:p>
            <a:pPr lvl="0"/>
            <a:r>
              <a:rPr lang="en-US"/>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341991" y="6415823"/>
            <a:ext cx="10452388" cy="366183"/>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Tree>
    <p:extLst>
      <p:ext uri="{BB962C8B-B14F-4D97-AF65-F5344CB8AC3E}">
        <p14:creationId xmlns:p14="http://schemas.microsoft.com/office/powerpoint/2010/main" val="3352381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0" y="4852525"/>
            <a:ext cx="6101851"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1" y="3113001"/>
            <a:ext cx="10972800" cy="1143000"/>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2"/>
            <a:ext cx="5145616" cy="374649"/>
          </a:xfrm>
        </p:spPr>
        <p:txBody>
          <a:bodyPr/>
          <a:lstStyle>
            <a:lvl2pPr marL="6351" indent="0">
              <a:buNone/>
              <a:defRPr sz="2133">
                <a:solidFill>
                  <a:schemeClr val="bg1">
                    <a:lumMod val="50000"/>
                  </a:schemeClr>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0" y="5397121"/>
            <a:ext cx="6101851"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342435" y="6415823"/>
            <a:ext cx="10808784"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3994214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74857"/>
          </a:xfrm>
        </p:spPr>
        <p:txBody>
          <a:bodyPr/>
          <a:lstStyle/>
          <a:p>
            <a:r>
              <a:rPr lang="en-US"/>
              <a:t>Master title style (only changes made to the parent slide will be reflected in the app)</a:t>
            </a:r>
          </a:p>
        </p:txBody>
      </p:sp>
      <p:sp>
        <p:nvSpPr>
          <p:cNvPr id="3" name="Content Placeholder 2"/>
          <p:cNvSpPr>
            <a:spLocks noGrp="1"/>
          </p:cNvSpPr>
          <p:nvPr>
            <p:ph idx="1" hasCustomPrompt="1"/>
          </p:nvPr>
        </p:nvSpPr>
        <p:spPr>
          <a:xfrm>
            <a:off x="163427" y="888467"/>
            <a:ext cx="7110008" cy="332192"/>
          </a:xfrm>
        </p:spPr>
        <p:txBody>
          <a:bodyPr/>
          <a:lstStyle/>
          <a:p>
            <a:pPr lvl="0"/>
            <a:r>
              <a:rPr lang="en-US"/>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70570" y="6415823"/>
            <a:ext cx="1092512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2942881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06F723F6-A365-96B8-13F9-3BE2DFB70169}"/>
              </a:ext>
            </a:extLst>
          </p:cNvPr>
          <p:cNvPicPr>
            <a:picLocks noChangeAspect="1"/>
          </p:cNvPicPr>
          <p:nvPr userDrawn="1"/>
        </p:nvPicPr>
        <p:blipFill>
          <a:blip r:embed="rId2"/>
          <a:stretch>
            <a:fillRect/>
          </a:stretch>
        </p:blipFill>
        <p:spPr>
          <a:xfrm>
            <a:off x="0" y="0"/>
            <a:ext cx="12192000" cy="94483"/>
          </a:xfrm>
          <a:prstGeom prst="rect">
            <a:avLst/>
          </a:prstGeom>
        </p:spPr>
      </p:pic>
    </p:spTree>
    <p:extLst>
      <p:ext uri="{BB962C8B-B14F-4D97-AF65-F5344CB8AC3E}">
        <p14:creationId xmlns:p14="http://schemas.microsoft.com/office/powerpoint/2010/main" val="2524967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8740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title, text - White">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0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029292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672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2566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0724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4419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207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6344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350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2285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38621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t Points with titl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FADD1-EA4F-2A4F-AEA1-45BEA396C560}"/>
              </a:ext>
            </a:extLst>
          </p:cNvPr>
          <p:cNvSpPr>
            <a:spLocks noGrp="1"/>
          </p:cNvSpPr>
          <p:nvPr>
            <p:ph idx="1"/>
          </p:nvPr>
        </p:nvSpPr>
        <p:spPr>
          <a:xfrm>
            <a:off x="838200" y="1825625"/>
            <a:ext cx="10515600" cy="4075113"/>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2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title, text - Yellow">
    <p:bg>
      <p:bgPr>
        <a:solidFill>
          <a:schemeClr val="accent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632311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6BBAB8-C340-AC4B-BC68-5889E44B0ADA}"/>
              </a:ext>
            </a:extLst>
          </p:cNvPr>
          <p:cNvSpPr>
            <a:spLocks noGrp="1"/>
          </p:cNvSpPr>
          <p:nvPr>
            <p:ph sz="half" idx="1"/>
          </p:nvPr>
        </p:nvSpPr>
        <p:spPr>
          <a:xfrm>
            <a:off x="838200" y="1871805"/>
            <a:ext cx="5181600" cy="4351338"/>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9D6E28-4236-684E-ABBB-4406D09909C0}"/>
              </a:ext>
            </a:extLst>
          </p:cNvPr>
          <p:cNvSpPr>
            <a:spLocks noGrp="1"/>
          </p:cNvSpPr>
          <p:nvPr>
            <p:ph sz="half" idx="2"/>
          </p:nvPr>
        </p:nvSpPr>
        <p:spPr>
          <a:xfrm>
            <a:off x="6172200" y="1871805"/>
            <a:ext cx="5181600" cy="4351338"/>
          </a:xfrm>
        </p:spPr>
        <p:txBody>
          <a:bodyPr/>
          <a:lstStyle>
            <a:lvl1pPr>
              <a:buClr>
                <a:schemeClr val="accent3"/>
              </a:buClr>
              <a:defRPr sz="2400"/>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88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with titl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D3D42A-56A8-3646-97FD-F88FD72DD693}"/>
              </a:ext>
            </a:extLst>
          </p:cNvPr>
          <p:cNvSpPr>
            <a:spLocks noGrp="1"/>
          </p:cNvSpPr>
          <p:nvPr>
            <p:ph type="body" idx="1"/>
          </p:nvPr>
        </p:nvSpPr>
        <p:spPr>
          <a:xfrm>
            <a:off x="838200" y="10554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0F7E14-27EC-BC4A-BAB9-63D379D856D0}"/>
              </a:ext>
            </a:extLst>
          </p:cNvPr>
          <p:cNvSpPr>
            <a:spLocks noGrp="1"/>
          </p:cNvSpPr>
          <p:nvPr>
            <p:ph sz="half" idx="2"/>
          </p:nvPr>
        </p:nvSpPr>
        <p:spPr>
          <a:xfrm>
            <a:off x="838200" y="1879369"/>
            <a:ext cx="5157787" cy="3684588"/>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D63E0-6D50-1342-B838-BE631BDD8166}"/>
              </a:ext>
            </a:extLst>
          </p:cNvPr>
          <p:cNvSpPr>
            <a:spLocks noGrp="1"/>
          </p:cNvSpPr>
          <p:nvPr>
            <p:ph type="body" sz="quarter" idx="3"/>
          </p:nvPr>
        </p:nvSpPr>
        <p:spPr>
          <a:xfrm>
            <a:off x="6170612" y="105545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9F426E-7D88-AA48-AF4F-D2E4D2B8A744}"/>
              </a:ext>
            </a:extLst>
          </p:cNvPr>
          <p:cNvSpPr>
            <a:spLocks noGrp="1"/>
          </p:cNvSpPr>
          <p:nvPr>
            <p:ph sz="quarter" idx="4"/>
          </p:nvPr>
        </p:nvSpPr>
        <p:spPr>
          <a:xfrm>
            <a:off x="6170612" y="1879369"/>
            <a:ext cx="5183188" cy="3684588"/>
          </a:xfrm>
        </p:spPr>
        <p:txBody>
          <a:bodyPr/>
          <a:lstStyle>
            <a:lvl1pPr>
              <a:buClr>
                <a:schemeClr val="accent2"/>
              </a:buClr>
              <a:defRPr sz="2400"/>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DB3DC27B-6E27-46D2-9774-879A4DCCEC44}"/>
              </a:ext>
            </a:extLst>
          </p:cNvPr>
          <p:cNvPicPr>
            <a:picLocks noChangeAspect="1"/>
          </p:cNvPicPr>
          <p:nvPr userDrawn="1"/>
        </p:nvPicPr>
        <p:blipFill>
          <a:blip r:embed="rId2"/>
          <a:stretch>
            <a:fillRect/>
          </a:stretch>
        </p:blipFill>
        <p:spPr>
          <a:xfrm>
            <a:off x="10430534" y="6241774"/>
            <a:ext cx="1515482" cy="451150"/>
          </a:xfrm>
          <a:prstGeom prst="rect">
            <a:avLst/>
          </a:prstGeom>
        </p:spPr>
      </p:pic>
      <p:sp>
        <p:nvSpPr>
          <p:cNvPr id="12" name="Rectangle 11">
            <a:extLst>
              <a:ext uri="{FF2B5EF4-FFF2-40B4-BE49-F238E27FC236}">
                <a16:creationId xmlns:a16="http://schemas.microsoft.com/office/drawing/2014/main" id="{5C00FF80-7798-42CB-95B7-123B848954A9}"/>
              </a:ext>
            </a:extLst>
          </p:cNvPr>
          <p:cNvSpPr/>
          <p:nvPr userDrawn="1"/>
        </p:nvSpPr>
        <p:spPr>
          <a:xfrm>
            <a:off x="0" y="0"/>
            <a:ext cx="12192000" cy="96119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a:extLst>
              <a:ext uri="{FF2B5EF4-FFF2-40B4-BE49-F238E27FC236}">
                <a16:creationId xmlns:a16="http://schemas.microsoft.com/office/drawing/2014/main" id="{AA418AB7-B0FD-484E-8390-8B864701CE82}"/>
              </a:ext>
            </a:extLst>
          </p:cNvPr>
          <p:cNvPicPr>
            <a:picLocks noChangeAspect="1"/>
          </p:cNvPicPr>
          <p:nvPr userDrawn="1"/>
        </p:nvPicPr>
        <p:blipFill>
          <a:blip r:embed="rId3"/>
          <a:stretch>
            <a:fillRect/>
          </a:stretch>
        </p:blipFill>
        <p:spPr>
          <a:xfrm>
            <a:off x="0" y="960974"/>
            <a:ext cx="12192000" cy="94483"/>
          </a:xfrm>
          <a:prstGeom prst="rect">
            <a:avLst/>
          </a:prstGeom>
        </p:spPr>
      </p:pic>
      <p:sp>
        <p:nvSpPr>
          <p:cNvPr id="14" name="Title 1">
            <a:extLst>
              <a:ext uri="{FF2B5EF4-FFF2-40B4-BE49-F238E27FC236}">
                <a16:creationId xmlns:a16="http://schemas.microsoft.com/office/drawing/2014/main" id="{CD6127B6-FE72-47EC-8F2B-85159297538C}"/>
              </a:ext>
            </a:extLst>
          </p:cNvPr>
          <p:cNvSpPr>
            <a:spLocks noGrp="1"/>
          </p:cNvSpPr>
          <p:nvPr>
            <p:ph type="title"/>
          </p:nvPr>
        </p:nvSpPr>
        <p:spPr>
          <a:xfrm>
            <a:off x="838200" y="365125"/>
            <a:ext cx="10515600" cy="5921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5201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ith 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2B3653-6281-4D3F-9BF8-970D954F36F4}"/>
              </a:ext>
            </a:extLst>
          </p:cNvPr>
          <p:cNvSpPr/>
          <p:nvPr userDrawn="1"/>
        </p:nvSpPr>
        <p:spPr>
          <a:xfrm>
            <a:off x="0" y="0"/>
            <a:ext cx="12192000" cy="85225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37298523-8A19-4D8A-9C1B-773117F1D39A}"/>
              </a:ext>
            </a:extLst>
          </p:cNvPr>
          <p:cNvPicPr>
            <a:picLocks noChangeAspect="1"/>
          </p:cNvPicPr>
          <p:nvPr userDrawn="1"/>
        </p:nvPicPr>
        <p:blipFill>
          <a:blip r:embed="rId2"/>
          <a:stretch>
            <a:fillRect/>
          </a:stretch>
        </p:blipFill>
        <p:spPr>
          <a:xfrm>
            <a:off x="0" y="845023"/>
            <a:ext cx="12192000" cy="94483"/>
          </a:xfrm>
          <a:prstGeom prst="rect">
            <a:avLst/>
          </a:prstGeom>
        </p:spPr>
      </p:pic>
      <p:sp>
        <p:nvSpPr>
          <p:cNvPr id="10" name="Title 1">
            <a:extLst>
              <a:ext uri="{FF2B5EF4-FFF2-40B4-BE49-F238E27FC236}">
                <a16:creationId xmlns:a16="http://schemas.microsoft.com/office/drawing/2014/main" id="{0DAAF984-CEC6-45D6-B569-EF42770089EF}"/>
              </a:ext>
            </a:extLst>
          </p:cNvPr>
          <p:cNvSpPr>
            <a:spLocks noGrp="1"/>
          </p:cNvSpPr>
          <p:nvPr>
            <p:ph type="title"/>
          </p:nvPr>
        </p:nvSpPr>
        <p:spPr>
          <a:xfrm>
            <a:off x="0" y="0"/>
            <a:ext cx="10515600" cy="852256"/>
          </a:xfrm>
          <a:prstGeom prst="rect">
            <a:avLst/>
          </a:prstGeom>
        </p:spPr>
        <p:txBody>
          <a:bodyPr/>
          <a:lstStyle>
            <a:lvl1pPr marL="216000">
              <a:defRPr/>
            </a:lvl1pPr>
          </a:lstStyle>
          <a:p>
            <a:r>
              <a:rPr lang="en-US"/>
              <a:t>Click to edit Master title style</a:t>
            </a:r>
          </a:p>
        </p:txBody>
      </p:sp>
    </p:spTree>
    <p:extLst>
      <p:ext uri="{BB962C8B-B14F-4D97-AF65-F5344CB8AC3E}">
        <p14:creationId xmlns:p14="http://schemas.microsoft.com/office/powerpoint/2010/main" val="3987662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with titl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425BCBE-B82A-4C92-AFFE-B48DA4197C82}"/>
              </a:ext>
            </a:extLst>
          </p:cNvPr>
          <p:cNvPicPr>
            <a:picLocks noChangeAspect="1"/>
          </p:cNvPicPr>
          <p:nvPr userDrawn="1"/>
        </p:nvPicPr>
        <p:blipFill>
          <a:blip r:embed="rId2"/>
          <a:stretch>
            <a:fillRect/>
          </a:stretch>
        </p:blipFill>
        <p:spPr>
          <a:xfrm>
            <a:off x="10430534" y="6241774"/>
            <a:ext cx="1515482" cy="451150"/>
          </a:xfrm>
          <a:prstGeom prst="rect">
            <a:avLst/>
          </a:prstGeom>
        </p:spPr>
      </p:pic>
      <p:sp>
        <p:nvSpPr>
          <p:cNvPr id="8" name="Rectangle 7">
            <a:extLst>
              <a:ext uri="{FF2B5EF4-FFF2-40B4-BE49-F238E27FC236}">
                <a16:creationId xmlns:a16="http://schemas.microsoft.com/office/drawing/2014/main" id="{862B3653-6281-4D3F-9BF8-970D954F36F4}"/>
              </a:ext>
            </a:extLst>
          </p:cNvPr>
          <p:cNvSpPr/>
          <p:nvPr userDrawn="1"/>
        </p:nvSpPr>
        <p:spPr>
          <a:xfrm>
            <a:off x="0" y="0"/>
            <a:ext cx="12192000" cy="96119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37298523-8A19-4D8A-9C1B-773117F1D39A}"/>
              </a:ext>
            </a:extLst>
          </p:cNvPr>
          <p:cNvPicPr>
            <a:picLocks noChangeAspect="1"/>
          </p:cNvPicPr>
          <p:nvPr userDrawn="1"/>
        </p:nvPicPr>
        <p:blipFill>
          <a:blip r:embed="rId3"/>
          <a:stretch>
            <a:fillRect/>
          </a:stretch>
        </p:blipFill>
        <p:spPr>
          <a:xfrm>
            <a:off x="0" y="960974"/>
            <a:ext cx="12192000" cy="94483"/>
          </a:xfrm>
          <a:prstGeom prst="rect">
            <a:avLst/>
          </a:prstGeom>
        </p:spPr>
      </p:pic>
      <p:sp>
        <p:nvSpPr>
          <p:cNvPr id="10" name="Title 1">
            <a:extLst>
              <a:ext uri="{FF2B5EF4-FFF2-40B4-BE49-F238E27FC236}">
                <a16:creationId xmlns:a16="http://schemas.microsoft.com/office/drawing/2014/main" id="{0DAAF984-CEC6-45D6-B569-EF42770089EF}"/>
              </a:ext>
            </a:extLst>
          </p:cNvPr>
          <p:cNvSpPr>
            <a:spLocks noGrp="1"/>
          </p:cNvSpPr>
          <p:nvPr>
            <p:ph type="title"/>
          </p:nvPr>
        </p:nvSpPr>
        <p:spPr>
          <a:xfrm>
            <a:off x="838200" y="365125"/>
            <a:ext cx="10515600" cy="592137"/>
          </a:xfrm>
          <a:prstGeom prst="rect">
            <a:avLst/>
          </a:prstGeom>
        </p:spPr>
        <p:txBody>
          <a:bodyPr/>
          <a:lstStyle/>
          <a:p>
            <a:r>
              <a:rPr lang="en-US"/>
              <a:t>Click to edit Master title style</a:t>
            </a:r>
          </a:p>
        </p:txBody>
      </p:sp>
      <p:graphicFrame>
        <p:nvGraphicFramePr>
          <p:cNvPr id="6" name="Chart 5">
            <a:extLst>
              <a:ext uri="{FF2B5EF4-FFF2-40B4-BE49-F238E27FC236}">
                <a16:creationId xmlns:a16="http://schemas.microsoft.com/office/drawing/2014/main" id="{9C46E11A-9751-4EF7-80A8-70B6440568AA}"/>
              </a:ext>
            </a:extLst>
          </p:cNvPr>
          <p:cNvGraphicFramePr/>
          <p:nvPr userDrawn="1">
            <p:extLst>
              <p:ext uri="{D42A27DB-BD31-4B8C-83A1-F6EECF244321}">
                <p14:modId xmlns:p14="http://schemas.microsoft.com/office/powerpoint/2010/main" val="185021224"/>
              </p:ext>
            </p:extLst>
          </p:nvPr>
        </p:nvGraphicFramePr>
        <p:xfrm>
          <a:off x="2032000" y="1274257"/>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9876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with titl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425BCBE-B82A-4C92-AFFE-B48DA4197C82}"/>
              </a:ext>
            </a:extLst>
          </p:cNvPr>
          <p:cNvPicPr>
            <a:picLocks noChangeAspect="1"/>
          </p:cNvPicPr>
          <p:nvPr userDrawn="1"/>
        </p:nvPicPr>
        <p:blipFill>
          <a:blip r:embed="rId2"/>
          <a:stretch>
            <a:fillRect/>
          </a:stretch>
        </p:blipFill>
        <p:spPr>
          <a:xfrm>
            <a:off x="10430534" y="6241774"/>
            <a:ext cx="1515482" cy="451150"/>
          </a:xfrm>
          <a:prstGeom prst="rect">
            <a:avLst/>
          </a:prstGeom>
        </p:spPr>
      </p:pic>
      <p:sp>
        <p:nvSpPr>
          <p:cNvPr id="8" name="Rectangle 7">
            <a:extLst>
              <a:ext uri="{FF2B5EF4-FFF2-40B4-BE49-F238E27FC236}">
                <a16:creationId xmlns:a16="http://schemas.microsoft.com/office/drawing/2014/main" id="{862B3653-6281-4D3F-9BF8-970D954F36F4}"/>
              </a:ext>
            </a:extLst>
          </p:cNvPr>
          <p:cNvSpPr/>
          <p:nvPr userDrawn="1"/>
        </p:nvSpPr>
        <p:spPr>
          <a:xfrm>
            <a:off x="0" y="0"/>
            <a:ext cx="12192000" cy="96119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37298523-8A19-4D8A-9C1B-773117F1D39A}"/>
              </a:ext>
            </a:extLst>
          </p:cNvPr>
          <p:cNvPicPr>
            <a:picLocks noChangeAspect="1"/>
          </p:cNvPicPr>
          <p:nvPr userDrawn="1"/>
        </p:nvPicPr>
        <p:blipFill>
          <a:blip r:embed="rId3"/>
          <a:stretch>
            <a:fillRect/>
          </a:stretch>
        </p:blipFill>
        <p:spPr>
          <a:xfrm>
            <a:off x="0" y="960974"/>
            <a:ext cx="12192000" cy="94483"/>
          </a:xfrm>
          <a:prstGeom prst="rect">
            <a:avLst/>
          </a:prstGeom>
        </p:spPr>
      </p:pic>
      <p:sp>
        <p:nvSpPr>
          <p:cNvPr id="10" name="Title 1">
            <a:extLst>
              <a:ext uri="{FF2B5EF4-FFF2-40B4-BE49-F238E27FC236}">
                <a16:creationId xmlns:a16="http://schemas.microsoft.com/office/drawing/2014/main" id="{0DAAF984-CEC6-45D6-B569-EF42770089EF}"/>
              </a:ext>
            </a:extLst>
          </p:cNvPr>
          <p:cNvSpPr>
            <a:spLocks noGrp="1"/>
          </p:cNvSpPr>
          <p:nvPr>
            <p:ph type="title"/>
          </p:nvPr>
        </p:nvSpPr>
        <p:spPr>
          <a:xfrm>
            <a:off x="838200" y="365125"/>
            <a:ext cx="10515600" cy="592137"/>
          </a:xfrm>
          <a:prstGeom prst="rect">
            <a:avLst/>
          </a:prstGeom>
        </p:spPr>
        <p:txBody>
          <a:bodyPr/>
          <a:lstStyle/>
          <a:p>
            <a:r>
              <a:rPr lang="en-US"/>
              <a:t>Click to edit Master title style</a:t>
            </a:r>
          </a:p>
        </p:txBody>
      </p:sp>
      <p:graphicFrame>
        <p:nvGraphicFramePr>
          <p:cNvPr id="5" name="Chart 4">
            <a:extLst>
              <a:ext uri="{FF2B5EF4-FFF2-40B4-BE49-F238E27FC236}">
                <a16:creationId xmlns:a16="http://schemas.microsoft.com/office/drawing/2014/main" id="{948AA230-6980-4443-8419-795D3384E96E}"/>
              </a:ext>
            </a:extLst>
          </p:cNvPr>
          <p:cNvGraphicFramePr/>
          <p:nvPr userDrawn="1">
            <p:extLst>
              <p:ext uri="{D42A27DB-BD31-4B8C-83A1-F6EECF244321}">
                <p14:modId xmlns:p14="http://schemas.microsoft.com/office/powerpoint/2010/main" val="169927869"/>
              </p:ext>
            </p:extLst>
          </p:nvPr>
        </p:nvGraphicFramePr>
        <p:xfrm>
          <a:off x="2142836" y="1274257"/>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2023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with titl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425BCBE-B82A-4C92-AFFE-B48DA4197C82}"/>
              </a:ext>
            </a:extLst>
          </p:cNvPr>
          <p:cNvPicPr>
            <a:picLocks noChangeAspect="1"/>
          </p:cNvPicPr>
          <p:nvPr userDrawn="1"/>
        </p:nvPicPr>
        <p:blipFill>
          <a:blip r:embed="rId2"/>
          <a:stretch>
            <a:fillRect/>
          </a:stretch>
        </p:blipFill>
        <p:spPr>
          <a:xfrm>
            <a:off x="10430534" y="6241774"/>
            <a:ext cx="1515482" cy="451150"/>
          </a:xfrm>
          <a:prstGeom prst="rect">
            <a:avLst/>
          </a:prstGeom>
        </p:spPr>
      </p:pic>
      <p:sp>
        <p:nvSpPr>
          <p:cNvPr id="8" name="Rectangle 7">
            <a:extLst>
              <a:ext uri="{FF2B5EF4-FFF2-40B4-BE49-F238E27FC236}">
                <a16:creationId xmlns:a16="http://schemas.microsoft.com/office/drawing/2014/main" id="{862B3653-6281-4D3F-9BF8-970D954F36F4}"/>
              </a:ext>
            </a:extLst>
          </p:cNvPr>
          <p:cNvSpPr/>
          <p:nvPr userDrawn="1"/>
        </p:nvSpPr>
        <p:spPr>
          <a:xfrm>
            <a:off x="0" y="0"/>
            <a:ext cx="12192000" cy="96119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37298523-8A19-4D8A-9C1B-773117F1D39A}"/>
              </a:ext>
            </a:extLst>
          </p:cNvPr>
          <p:cNvPicPr>
            <a:picLocks noChangeAspect="1"/>
          </p:cNvPicPr>
          <p:nvPr userDrawn="1"/>
        </p:nvPicPr>
        <p:blipFill>
          <a:blip r:embed="rId3"/>
          <a:stretch>
            <a:fillRect/>
          </a:stretch>
        </p:blipFill>
        <p:spPr>
          <a:xfrm>
            <a:off x="0" y="960974"/>
            <a:ext cx="12192000" cy="94483"/>
          </a:xfrm>
          <a:prstGeom prst="rect">
            <a:avLst/>
          </a:prstGeom>
        </p:spPr>
      </p:pic>
      <p:sp>
        <p:nvSpPr>
          <p:cNvPr id="10" name="Title 1">
            <a:extLst>
              <a:ext uri="{FF2B5EF4-FFF2-40B4-BE49-F238E27FC236}">
                <a16:creationId xmlns:a16="http://schemas.microsoft.com/office/drawing/2014/main" id="{0DAAF984-CEC6-45D6-B569-EF42770089EF}"/>
              </a:ext>
            </a:extLst>
          </p:cNvPr>
          <p:cNvSpPr>
            <a:spLocks noGrp="1"/>
          </p:cNvSpPr>
          <p:nvPr>
            <p:ph type="title"/>
          </p:nvPr>
        </p:nvSpPr>
        <p:spPr>
          <a:xfrm>
            <a:off x="838200" y="365125"/>
            <a:ext cx="10515600" cy="592137"/>
          </a:xfrm>
          <a:prstGeom prst="rect">
            <a:avLst/>
          </a:prstGeom>
        </p:spPr>
        <p:txBody>
          <a:bodyPr/>
          <a:lstStyle/>
          <a:p>
            <a:r>
              <a:rPr lang="en-US"/>
              <a:t>Click to edit Master title style</a:t>
            </a:r>
          </a:p>
        </p:txBody>
      </p:sp>
      <p:graphicFrame>
        <p:nvGraphicFramePr>
          <p:cNvPr id="4" name="Chart 3">
            <a:extLst>
              <a:ext uri="{FF2B5EF4-FFF2-40B4-BE49-F238E27FC236}">
                <a16:creationId xmlns:a16="http://schemas.microsoft.com/office/drawing/2014/main" id="{4125F6C0-8745-4005-A0DD-87CD0EE20C5C}"/>
              </a:ext>
            </a:extLst>
          </p:cNvPr>
          <p:cNvGraphicFramePr/>
          <p:nvPr userDrawn="1">
            <p:extLst>
              <p:ext uri="{D42A27DB-BD31-4B8C-83A1-F6EECF244321}">
                <p14:modId xmlns:p14="http://schemas.microsoft.com/office/powerpoint/2010/main" val="1593433200"/>
              </p:ext>
            </p:extLst>
          </p:nvPr>
        </p:nvGraphicFramePr>
        <p:xfrm>
          <a:off x="2032000" y="1274257"/>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4830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with 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885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titl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425BCBE-B82A-4C92-AFFE-B48DA4197C82}"/>
              </a:ext>
            </a:extLst>
          </p:cNvPr>
          <p:cNvPicPr>
            <a:picLocks noChangeAspect="1"/>
          </p:cNvPicPr>
          <p:nvPr userDrawn="1"/>
        </p:nvPicPr>
        <p:blipFill>
          <a:blip r:embed="rId2"/>
          <a:stretch>
            <a:fillRect/>
          </a:stretch>
        </p:blipFill>
        <p:spPr>
          <a:xfrm>
            <a:off x="10430534" y="6241774"/>
            <a:ext cx="1515482" cy="451150"/>
          </a:xfrm>
          <a:prstGeom prst="rect">
            <a:avLst/>
          </a:prstGeom>
        </p:spPr>
      </p:pic>
      <p:sp>
        <p:nvSpPr>
          <p:cNvPr id="8" name="Rectangle 7">
            <a:extLst>
              <a:ext uri="{FF2B5EF4-FFF2-40B4-BE49-F238E27FC236}">
                <a16:creationId xmlns:a16="http://schemas.microsoft.com/office/drawing/2014/main" id="{862B3653-6281-4D3F-9BF8-970D954F36F4}"/>
              </a:ext>
            </a:extLst>
          </p:cNvPr>
          <p:cNvSpPr/>
          <p:nvPr userDrawn="1"/>
        </p:nvSpPr>
        <p:spPr>
          <a:xfrm>
            <a:off x="0" y="0"/>
            <a:ext cx="12192000" cy="961196"/>
          </a:xfrm>
          <a:prstGeom prst="rect">
            <a:avLst/>
          </a:prstGeom>
          <a:solidFill>
            <a:srgbClr val="2A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37298523-8A19-4D8A-9C1B-773117F1D39A}"/>
              </a:ext>
            </a:extLst>
          </p:cNvPr>
          <p:cNvPicPr>
            <a:picLocks noChangeAspect="1"/>
          </p:cNvPicPr>
          <p:nvPr userDrawn="1"/>
        </p:nvPicPr>
        <p:blipFill>
          <a:blip r:embed="rId3"/>
          <a:stretch>
            <a:fillRect/>
          </a:stretch>
        </p:blipFill>
        <p:spPr>
          <a:xfrm>
            <a:off x="0" y="960974"/>
            <a:ext cx="12192000" cy="94483"/>
          </a:xfrm>
          <a:prstGeom prst="rect">
            <a:avLst/>
          </a:prstGeom>
        </p:spPr>
      </p:pic>
      <p:sp>
        <p:nvSpPr>
          <p:cNvPr id="10" name="Title 1">
            <a:extLst>
              <a:ext uri="{FF2B5EF4-FFF2-40B4-BE49-F238E27FC236}">
                <a16:creationId xmlns:a16="http://schemas.microsoft.com/office/drawing/2014/main" id="{0DAAF984-CEC6-45D6-B569-EF42770089EF}"/>
              </a:ext>
            </a:extLst>
          </p:cNvPr>
          <p:cNvSpPr>
            <a:spLocks noGrp="1"/>
          </p:cNvSpPr>
          <p:nvPr>
            <p:ph type="title"/>
          </p:nvPr>
        </p:nvSpPr>
        <p:spPr>
          <a:xfrm>
            <a:off x="838200" y="365125"/>
            <a:ext cx="10515600" cy="592137"/>
          </a:xfrm>
          <a:prstGeom prst="rect">
            <a:avLst/>
          </a:prstGeom>
        </p:spPr>
        <p:txBody>
          <a:bodyPr/>
          <a:lstStyle/>
          <a:p>
            <a:r>
              <a:rPr lang="en-US"/>
              <a:t>Click to edit Master title style</a:t>
            </a:r>
          </a:p>
        </p:txBody>
      </p:sp>
      <p:pic>
        <p:nvPicPr>
          <p:cNvPr id="12" name="Picture 11" descr="A picture containing person, outdoor&#10;&#10;Description automatically generated">
            <a:extLst>
              <a:ext uri="{FF2B5EF4-FFF2-40B4-BE49-F238E27FC236}">
                <a16:creationId xmlns:a16="http://schemas.microsoft.com/office/drawing/2014/main" id="{0D787851-74F9-4B9E-8764-FB8D9E271148}"/>
              </a:ext>
            </a:extLst>
          </p:cNvPr>
          <p:cNvPicPr>
            <a:picLocks noChangeAspect="1"/>
          </p:cNvPicPr>
          <p:nvPr userDrawn="1"/>
        </p:nvPicPr>
        <p:blipFill rotWithShape="1">
          <a:blip r:embed="rId4"/>
          <a:srcRect t="20685" b="15882"/>
          <a:stretch/>
        </p:blipFill>
        <p:spPr>
          <a:xfrm>
            <a:off x="838200" y="1477817"/>
            <a:ext cx="10515600" cy="4446917"/>
          </a:xfrm>
          <a:prstGeom prst="rect">
            <a:avLst/>
          </a:prstGeom>
        </p:spPr>
      </p:pic>
      <p:pic>
        <p:nvPicPr>
          <p:cNvPr id="14" name="Picture 13">
            <a:extLst>
              <a:ext uri="{FF2B5EF4-FFF2-40B4-BE49-F238E27FC236}">
                <a16:creationId xmlns:a16="http://schemas.microsoft.com/office/drawing/2014/main" id="{BC5204B6-1BF0-4F7B-AD6D-50CCCC86CFB5}"/>
              </a:ext>
            </a:extLst>
          </p:cNvPr>
          <p:cNvPicPr>
            <a:picLocks noChangeAspect="1"/>
          </p:cNvPicPr>
          <p:nvPr userDrawn="1"/>
        </p:nvPicPr>
        <p:blipFill>
          <a:blip r:embed="rId3"/>
          <a:stretch>
            <a:fillRect/>
          </a:stretch>
        </p:blipFill>
        <p:spPr>
          <a:xfrm>
            <a:off x="838200" y="5852478"/>
            <a:ext cx="10515601" cy="81492"/>
          </a:xfrm>
          <a:prstGeom prst="rect">
            <a:avLst/>
          </a:prstGeom>
        </p:spPr>
      </p:pic>
    </p:spTree>
    <p:extLst>
      <p:ext uri="{BB962C8B-B14F-4D97-AF65-F5344CB8AC3E}">
        <p14:creationId xmlns:p14="http://schemas.microsoft.com/office/powerpoint/2010/main" val="2504004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425BCBE-B82A-4C92-AFFE-B48DA4197C82}"/>
              </a:ext>
            </a:extLst>
          </p:cNvPr>
          <p:cNvPicPr>
            <a:picLocks noChangeAspect="1"/>
          </p:cNvPicPr>
          <p:nvPr userDrawn="1"/>
        </p:nvPicPr>
        <p:blipFill>
          <a:blip r:embed="rId2"/>
          <a:stretch>
            <a:fillRect/>
          </a:stretch>
        </p:blipFill>
        <p:spPr>
          <a:xfrm>
            <a:off x="10430534" y="6241774"/>
            <a:ext cx="1515482" cy="451150"/>
          </a:xfrm>
          <a:prstGeom prst="rect">
            <a:avLst/>
          </a:prstGeom>
        </p:spPr>
      </p:pic>
      <p:pic>
        <p:nvPicPr>
          <p:cNvPr id="12" name="Picture 11" descr="A picture containing person, outdoor&#10;&#10;Description automatically generated">
            <a:extLst>
              <a:ext uri="{FF2B5EF4-FFF2-40B4-BE49-F238E27FC236}">
                <a16:creationId xmlns:a16="http://schemas.microsoft.com/office/drawing/2014/main" id="{0D787851-74F9-4B9E-8764-FB8D9E271148}"/>
              </a:ext>
            </a:extLst>
          </p:cNvPr>
          <p:cNvPicPr>
            <a:picLocks noChangeAspect="1"/>
          </p:cNvPicPr>
          <p:nvPr userDrawn="1"/>
        </p:nvPicPr>
        <p:blipFill rotWithShape="1">
          <a:blip r:embed="rId3"/>
          <a:srcRect t="20685" b="15882"/>
          <a:stretch/>
        </p:blipFill>
        <p:spPr>
          <a:xfrm>
            <a:off x="838200" y="775853"/>
            <a:ext cx="10515600" cy="4446917"/>
          </a:xfrm>
          <a:prstGeom prst="rect">
            <a:avLst/>
          </a:prstGeom>
        </p:spPr>
      </p:pic>
      <p:pic>
        <p:nvPicPr>
          <p:cNvPr id="11" name="Picture 10">
            <a:extLst>
              <a:ext uri="{FF2B5EF4-FFF2-40B4-BE49-F238E27FC236}">
                <a16:creationId xmlns:a16="http://schemas.microsoft.com/office/drawing/2014/main" id="{FAE2A1A3-BDC7-483F-880B-570BAC82B236}"/>
              </a:ext>
            </a:extLst>
          </p:cNvPr>
          <p:cNvPicPr>
            <a:picLocks noChangeAspect="1"/>
          </p:cNvPicPr>
          <p:nvPr userDrawn="1"/>
        </p:nvPicPr>
        <p:blipFill>
          <a:blip r:embed="rId4"/>
          <a:stretch>
            <a:fillRect/>
          </a:stretch>
        </p:blipFill>
        <p:spPr>
          <a:xfrm>
            <a:off x="838200" y="5154739"/>
            <a:ext cx="10515601" cy="81492"/>
          </a:xfrm>
          <a:prstGeom prst="rect">
            <a:avLst/>
          </a:prstGeom>
        </p:spPr>
      </p:pic>
      <p:pic>
        <p:nvPicPr>
          <p:cNvPr id="13" name="Picture 12">
            <a:extLst>
              <a:ext uri="{FF2B5EF4-FFF2-40B4-BE49-F238E27FC236}">
                <a16:creationId xmlns:a16="http://schemas.microsoft.com/office/drawing/2014/main" id="{993F79C3-9F8B-4A9E-B708-6E3B2024ADD4}"/>
              </a:ext>
            </a:extLst>
          </p:cNvPr>
          <p:cNvPicPr>
            <a:picLocks noChangeAspect="1"/>
          </p:cNvPicPr>
          <p:nvPr userDrawn="1"/>
        </p:nvPicPr>
        <p:blipFill>
          <a:blip r:embed="rId4"/>
          <a:stretch>
            <a:fillRect/>
          </a:stretch>
        </p:blipFill>
        <p:spPr>
          <a:xfrm>
            <a:off x="838199" y="769310"/>
            <a:ext cx="10515601" cy="81492"/>
          </a:xfrm>
          <a:prstGeom prst="rect">
            <a:avLst/>
          </a:prstGeom>
        </p:spPr>
      </p:pic>
    </p:spTree>
    <p:extLst>
      <p:ext uri="{BB962C8B-B14F-4D97-AF65-F5344CB8AC3E}">
        <p14:creationId xmlns:p14="http://schemas.microsoft.com/office/powerpoint/2010/main" val="3835683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Yellow">
    <p:bg>
      <p:bgPr>
        <a:solidFill>
          <a:srgbClr val="FAA61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EEFD00-0BCF-4D70-AFB3-7B5980B603A9}"/>
              </a:ext>
            </a:extLst>
          </p:cNvPr>
          <p:cNvSpPr>
            <a:spLocks noGrp="1"/>
          </p:cNvSpPr>
          <p:nvPr>
            <p:ph type="ctrTitle"/>
          </p:nvPr>
        </p:nvSpPr>
        <p:spPr>
          <a:xfrm>
            <a:off x="838199" y="1709738"/>
            <a:ext cx="8241145" cy="1719262"/>
          </a:xfrm>
          <a:prstGeom prst="rect">
            <a:avLst/>
          </a:prstGeom>
        </p:spPr>
        <p:txBody>
          <a:bodyPr anchor="b">
            <a:normAutofit/>
          </a:bodyPr>
          <a:lstStyle>
            <a:lvl1pPr algn="l">
              <a:defRPr sz="44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BD48283C-153C-47E9-9508-DF909CDC2C95}"/>
              </a:ext>
            </a:extLst>
          </p:cNvPr>
          <p:cNvSpPr>
            <a:spLocks noGrp="1"/>
          </p:cNvSpPr>
          <p:nvPr>
            <p:ph type="subTitle" idx="1"/>
          </p:nvPr>
        </p:nvSpPr>
        <p:spPr>
          <a:xfrm>
            <a:off x="838200" y="3438236"/>
            <a:ext cx="9144000" cy="131445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Icon&#10;&#10;Description automatically generated">
            <a:extLst>
              <a:ext uri="{FF2B5EF4-FFF2-40B4-BE49-F238E27FC236}">
                <a16:creationId xmlns:a16="http://schemas.microsoft.com/office/drawing/2014/main" id="{143326EB-8A64-4988-A644-E59DC6D0E1BA}"/>
              </a:ext>
            </a:extLst>
          </p:cNvPr>
          <p:cNvPicPr>
            <a:picLocks noChangeAspect="1"/>
          </p:cNvPicPr>
          <p:nvPr userDrawn="1"/>
        </p:nvPicPr>
        <p:blipFill>
          <a:blip r:embed="rId2"/>
          <a:stretch>
            <a:fillRect/>
          </a:stretch>
        </p:blipFill>
        <p:spPr>
          <a:xfrm>
            <a:off x="10430534" y="6241774"/>
            <a:ext cx="1524095" cy="451151"/>
          </a:xfrm>
          <a:prstGeom prst="rect">
            <a:avLst/>
          </a:prstGeom>
        </p:spPr>
      </p:pic>
    </p:spTree>
    <p:extLst>
      <p:ext uri="{BB962C8B-B14F-4D97-AF65-F5344CB8AC3E}">
        <p14:creationId xmlns:p14="http://schemas.microsoft.com/office/powerpoint/2010/main" val="2136834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text - Blue">
    <p:bg>
      <p:bgPr>
        <a:solidFill>
          <a:schemeClr val="accent3"/>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4076095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Red">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EEFD00-0BCF-4D70-AFB3-7B5980B603A9}"/>
              </a:ext>
            </a:extLst>
          </p:cNvPr>
          <p:cNvSpPr>
            <a:spLocks noGrp="1"/>
          </p:cNvSpPr>
          <p:nvPr>
            <p:ph type="ctrTitle"/>
          </p:nvPr>
        </p:nvSpPr>
        <p:spPr>
          <a:xfrm>
            <a:off x="838199" y="1709738"/>
            <a:ext cx="8241145" cy="1719262"/>
          </a:xfrm>
          <a:prstGeom prst="rect">
            <a:avLst/>
          </a:prstGeom>
        </p:spPr>
        <p:txBody>
          <a:bodyPr anchor="b">
            <a:normAutofit/>
          </a:bodyPr>
          <a:lstStyle>
            <a:lvl1pPr algn="l">
              <a:defRPr sz="44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BD48283C-153C-47E9-9508-DF909CDC2C95}"/>
              </a:ext>
            </a:extLst>
          </p:cNvPr>
          <p:cNvSpPr>
            <a:spLocks noGrp="1"/>
          </p:cNvSpPr>
          <p:nvPr>
            <p:ph type="subTitle" idx="1"/>
          </p:nvPr>
        </p:nvSpPr>
        <p:spPr>
          <a:xfrm>
            <a:off x="838200" y="3438236"/>
            <a:ext cx="9144000" cy="131445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Icon&#10;&#10;Description automatically generated">
            <a:extLst>
              <a:ext uri="{FF2B5EF4-FFF2-40B4-BE49-F238E27FC236}">
                <a16:creationId xmlns:a16="http://schemas.microsoft.com/office/drawing/2014/main" id="{143326EB-8A64-4988-A644-E59DC6D0E1BA}"/>
              </a:ext>
            </a:extLst>
          </p:cNvPr>
          <p:cNvPicPr>
            <a:picLocks noChangeAspect="1"/>
          </p:cNvPicPr>
          <p:nvPr userDrawn="1"/>
        </p:nvPicPr>
        <p:blipFill>
          <a:blip r:embed="rId2"/>
          <a:stretch>
            <a:fillRect/>
          </a:stretch>
        </p:blipFill>
        <p:spPr>
          <a:xfrm>
            <a:off x="10430534" y="6241774"/>
            <a:ext cx="1524095" cy="451151"/>
          </a:xfrm>
          <a:prstGeom prst="rect">
            <a:avLst/>
          </a:prstGeom>
        </p:spPr>
      </p:pic>
    </p:spTree>
    <p:extLst>
      <p:ext uri="{BB962C8B-B14F-4D97-AF65-F5344CB8AC3E}">
        <p14:creationId xmlns:p14="http://schemas.microsoft.com/office/powerpoint/2010/main" val="1718481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6BC9C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EEFD00-0BCF-4D70-AFB3-7B5980B603A9}"/>
              </a:ext>
            </a:extLst>
          </p:cNvPr>
          <p:cNvSpPr>
            <a:spLocks noGrp="1"/>
          </p:cNvSpPr>
          <p:nvPr>
            <p:ph type="ctrTitle"/>
          </p:nvPr>
        </p:nvSpPr>
        <p:spPr>
          <a:xfrm>
            <a:off x="838199" y="1709738"/>
            <a:ext cx="8241145" cy="1719262"/>
          </a:xfrm>
          <a:prstGeom prst="rect">
            <a:avLst/>
          </a:prstGeom>
        </p:spPr>
        <p:txBody>
          <a:bodyPr anchor="b">
            <a:normAutofit/>
          </a:bodyPr>
          <a:lstStyle>
            <a:lvl1pPr algn="l">
              <a:defRPr sz="44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BD48283C-153C-47E9-9508-DF909CDC2C95}"/>
              </a:ext>
            </a:extLst>
          </p:cNvPr>
          <p:cNvSpPr>
            <a:spLocks noGrp="1"/>
          </p:cNvSpPr>
          <p:nvPr>
            <p:ph type="subTitle" idx="1"/>
          </p:nvPr>
        </p:nvSpPr>
        <p:spPr>
          <a:xfrm>
            <a:off x="838200" y="3438236"/>
            <a:ext cx="9144000" cy="131445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Icon&#10;&#10;Description automatically generated">
            <a:extLst>
              <a:ext uri="{FF2B5EF4-FFF2-40B4-BE49-F238E27FC236}">
                <a16:creationId xmlns:a16="http://schemas.microsoft.com/office/drawing/2014/main" id="{143326EB-8A64-4988-A644-E59DC6D0E1BA}"/>
              </a:ext>
            </a:extLst>
          </p:cNvPr>
          <p:cNvPicPr>
            <a:picLocks noChangeAspect="1"/>
          </p:cNvPicPr>
          <p:nvPr userDrawn="1"/>
        </p:nvPicPr>
        <p:blipFill>
          <a:blip r:embed="rId2"/>
          <a:stretch>
            <a:fillRect/>
          </a:stretch>
        </p:blipFill>
        <p:spPr>
          <a:xfrm>
            <a:off x="10430534" y="6241774"/>
            <a:ext cx="1524095" cy="451151"/>
          </a:xfrm>
          <a:prstGeom prst="rect">
            <a:avLst/>
          </a:prstGeom>
        </p:spPr>
      </p:pic>
    </p:spTree>
    <p:extLst>
      <p:ext uri="{BB962C8B-B14F-4D97-AF65-F5344CB8AC3E}">
        <p14:creationId xmlns:p14="http://schemas.microsoft.com/office/powerpoint/2010/main" val="1341459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46CA86-CDF3-4082-8925-2042EB656124}"/>
              </a:ext>
            </a:extLst>
          </p:cNvPr>
          <p:cNvSpPr>
            <a:spLocks noGrp="1"/>
          </p:cNvSpPr>
          <p:nvPr>
            <p:ph type="ctrTitle"/>
          </p:nvPr>
        </p:nvSpPr>
        <p:spPr>
          <a:xfrm>
            <a:off x="838199" y="1709738"/>
            <a:ext cx="9591676" cy="2387600"/>
          </a:xfrm>
        </p:spPr>
        <p:txBody>
          <a:bodyPr anchor="b">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BE936AA1-D677-425E-91A7-9B16724D5855}"/>
              </a:ext>
            </a:extLst>
          </p:cNvPr>
          <p:cNvSpPr>
            <a:spLocks noGrp="1"/>
          </p:cNvSpPr>
          <p:nvPr>
            <p:ph type="subTitle" idx="1"/>
          </p:nvPr>
        </p:nvSpPr>
        <p:spPr>
          <a:xfrm>
            <a:off x="838200" y="4329113"/>
            <a:ext cx="9144000" cy="1314450"/>
          </a:xfrm>
        </p:spPr>
        <p:txBody>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B01A2434-308D-40CB-B957-546C06A3FEC1}"/>
              </a:ext>
            </a:extLst>
          </p:cNvPr>
          <p:cNvPicPr>
            <a:picLocks noChangeAspect="1"/>
          </p:cNvPicPr>
          <p:nvPr userDrawn="1"/>
        </p:nvPicPr>
        <p:blipFill>
          <a:blip r:embed="rId2"/>
          <a:stretch>
            <a:fillRect/>
          </a:stretch>
        </p:blipFill>
        <p:spPr>
          <a:xfrm>
            <a:off x="0" y="0"/>
            <a:ext cx="12192000" cy="94483"/>
          </a:xfrm>
          <a:prstGeom prst="rect">
            <a:avLst/>
          </a:prstGeom>
        </p:spPr>
      </p:pic>
    </p:spTree>
    <p:extLst>
      <p:ext uri="{BB962C8B-B14F-4D97-AF65-F5344CB8AC3E}">
        <p14:creationId xmlns:p14="http://schemas.microsoft.com/office/powerpoint/2010/main" val="3295940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cknowledgem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903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46CA86-CDF3-4082-8925-2042EB656124}"/>
              </a:ext>
            </a:extLst>
          </p:cNvPr>
          <p:cNvSpPr>
            <a:spLocks noGrp="1"/>
          </p:cNvSpPr>
          <p:nvPr>
            <p:ph type="ctrTitle"/>
          </p:nvPr>
        </p:nvSpPr>
        <p:spPr>
          <a:xfrm>
            <a:off x="838199" y="1709738"/>
            <a:ext cx="9591676" cy="2387600"/>
          </a:xfrm>
        </p:spPr>
        <p:txBody>
          <a:bodyPr anchor="b">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BE936AA1-D677-425E-91A7-9B16724D5855}"/>
              </a:ext>
            </a:extLst>
          </p:cNvPr>
          <p:cNvSpPr>
            <a:spLocks noGrp="1"/>
          </p:cNvSpPr>
          <p:nvPr>
            <p:ph type="subTitle" idx="1"/>
          </p:nvPr>
        </p:nvSpPr>
        <p:spPr>
          <a:xfrm>
            <a:off x="838200" y="4329113"/>
            <a:ext cx="9144000" cy="1314450"/>
          </a:xfrm>
        </p:spPr>
        <p:txBody>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5873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773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title, text - White">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0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657560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title, text - Yellow">
    <p:bg>
      <p:bgPr>
        <a:solidFill>
          <a:schemeClr val="accent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56803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title, text - Blue">
    <p:bg>
      <p:bgPr>
        <a:solidFill>
          <a:schemeClr val="accent3"/>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850141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title, text - Orange">
    <p:bg>
      <p:bgPr>
        <a:solidFill>
          <a:schemeClr val="accent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65123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title, text - Orange">
    <p:bg>
      <p:bgPr>
        <a:solidFill>
          <a:schemeClr val="accent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FEAB1-1D1D-46B5-A30B-2CDCBC66A4DF}"/>
              </a:ext>
            </a:extLst>
          </p:cNvPr>
          <p:cNvSpPr>
            <a:spLocks noGrp="1"/>
          </p:cNvSpPr>
          <p:nvPr>
            <p:ph idx="13" hasCustomPrompt="1"/>
          </p:nvPr>
        </p:nvSpPr>
        <p:spPr>
          <a:xfrm>
            <a:off x="5394830" y="3225153"/>
            <a:ext cx="5958970" cy="2947047"/>
          </a:xfrm>
        </p:spPr>
        <p:txBody>
          <a:bodyPr/>
          <a:lstStyle>
            <a:lvl1pPr>
              <a:defRPr sz="2400">
                <a:latin typeface="Arial" panose="020B0604020202020204" pitchFamily="34" charset="0"/>
                <a:cs typeface="Arial" panose="020B0604020202020204" pitchFamily="34" charset="0"/>
              </a:defRPr>
            </a:lvl1pPr>
          </a:lstStyle>
          <a:p>
            <a:pPr marL="0" indent="0">
              <a:buNone/>
            </a:pPr>
            <a:r>
              <a:rPr lang="en-AU"/>
              <a:t>Subtitle </a:t>
            </a:r>
          </a:p>
          <a:p>
            <a:pPr marL="0" indent="0">
              <a:buNone/>
            </a:pPr>
            <a:endParaRPr lang="en-AU" sz="2000"/>
          </a:p>
        </p:txBody>
      </p:sp>
      <p:sp>
        <p:nvSpPr>
          <p:cNvPr id="14" name="Picture Placeholder 13">
            <a:extLst>
              <a:ext uri="{FF2B5EF4-FFF2-40B4-BE49-F238E27FC236}">
                <a16:creationId xmlns:a16="http://schemas.microsoft.com/office/drawing/2014/main" id="{16AE7F0B-75C0-4686-B1CD-AB449B53B51E}"/>
              </a:ext>
            </a:extLst>
          </p:cNvPr>
          <p:cNvSpPr>
            <a:spLocks noGrp="1"/>
          </p:cNvSpPr>
          <p:nvPr>
            <p:ph type="pic" sz="quarter" idx="14"/>
          </p:nvPr>
        </p:nvSpPr>
        <p:spPr>
          <a:xfrm>
            <a:off x="838199" y="1479225"/>
            <a:ext cx="3847419" cy="3914037"/>
          </a:xfrm>
          <a:prstGeom prst="ellipse">
            <a:avLst/>
          </a:prstGeom>
          <a:effectLst>
            <a:outerShdw blurRad="50800" dist="38100" dir="2700000" algn="tl" rotWithShape="0">
              <a:prstClr val="black">
                <a:alpha val="22000"/>
              </a:prstClr>
            </a:outerShdw>
          </a:effectLst>
        </p:spPr>
        <p:txBody>
          <a:bodyPr/>
          <a:lstStyle>
            <a:lvl1pPr>
              <a:defRPr lang="en-AU" dirty="0"/>
            </a:lvl1pPr>
          </a:lstStyle>
          <a:p>
            <a:endParaRPr lang="en-AU"/>
          </a:p>
        </p:txBody>
      </p:sp>
      <p:sp>
        <p:nvSpPr>
          <p:cNvPr id="5" name="Title 1">
            <a:extLst>
              <a:ext uri="{FF2B5EF4-FFF2-40B4-BE49-F238E27FC236}">
                <a16:creationId xmlns:a16="http://schemas.microsoft.com/office/drawing/2014/main" id="{650DDA2F-945E-4781-9862-6B95E3DB0E88}"/>
              </a:ext>
            </a:extLst>
          </p:cNvPr>
          <p:cNvSpPr>
            <a:spLocks noGrp="1"/>
          </p:cNvSpPr>
          <p:nvPr>
            <p:ph type="title"/>
          </p:nvPr>
        </p:nvSpPr>
        <p:spPr>
          <a:xfrm>
            <a:off x="5394830" y="1704974"/>
            <a:ext cx="5958970"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527712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_Yellow">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069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993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_Orang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632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DFAE-7C14-4245-B00C-BF9030CF0C05}"/>
              </a:ext>
            </a:extLst>
          </p:cNvPr>
          <p:cNvSpPr>
            <a:spLocks noGrp="1"/>
          </p:cNvSpPr>
          <p:nvPr>
            <p:ph type="title"/>
          </p:nvPr>
        </p:nvSpPr>
        <p:spPr>
          <a:xfrm>
            <a:off x="4276725" y="0"/>
            <a:ext cx="7448106" cy="1019175"/>
          </a:xfrm>
        </p:spPr>
        <p:txBody>
          <a:bodyPr anchor="b">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49C4D8B-1109-4F4E-A362-118EF4B0ED0B}"/>
              </a:ext>
            </a:extLst>
          </p:cNvPr>
          <p:cNvSpPr>
            <a:spLocks noGrp="1"/>
          </p:cNvSpPr>
          <p:nvPr>
            <p:ph type="body" idx="1"/>
          </p:nvPr>
        </p:nvSpPr>
        <p:spPr>
          <a:xfrm>
            <a:off x="4276724" y="1437482"/>
            <a:ext cx="7448106" cy="1500187"/>
          </a:xfrm>
        </p:spPr>
        <p:txBody>
          <a:bodyPr/>
          <a:lstStyle>
            <a:lvl1pPr marL="342900" indent="-342900">
              <a:buClr>
                <a:schemeClr val="accent1"/>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1F2AF5D6-1671-492E-B9E1-ABAB06C95F8D}"/>
              </a:ext>
            </a:extLst>
          </p:cNvPr>
          <p:cNvSpPr>
            <a:spLocks noGrp="1"/>
          </p:cNvSpPr>
          <p:nvPr>
            <p:ph type="pic" sz="quarter" idx="13"/>
          </p:nvPr>
        </p:nvSpPr>
        <p:spPr>
          <a:xfrm>
            <a:off x="0" y="0"/>
            <a:ext cx="4114800" cy="6858000"/>
          </a:xfrm>
        </p:spPr>
        <p:txBody>
          <a:bodyPr/>
          <a:lstStyle/>
          <a:p>
            <a:endParaRPr lang="en-AU"/>
          </a:p>
        </p:txBody>
      </p:sp>
      <p:pic>
        <p:nvPicPr>
          <p:cNvPr id="9" name="Picture 8">
            <a:extLst>
              <a:ext uri="{FF2B5EF4-FFF2-40B4-BE49-F238E27FC236}">
                <a16:creationId xmlns:a16="http://schemas.microsoft.com/office/drawing/2014/main" id="{A3828967-9A05-4CBD-977C-1A61A8EF4F8D}"/>
              </a:ext>
            </a:extLst>
          </p:cNvPr>
          <p:cNvPicPr>
            <a:picLocks noChangeAspect="1"/>
          </p:cNvPicPr>
          <p:nvPr userDrawn="1"/>
        </p:nvPicPr>
        <p:blipFill>
          <a:blip r:embed="rId2"/>
          <a:stretch>
            <a:fillRect/>
          </a:stretch>
        </p:blipFill>
        <p:spPr>
          <a:xfrm>
            <a:off x="0" y="6763517"/>
            <a:ext cx="12192000" cy="94483"/>
          </a:xfrm>
          <a:prstGeom prst="rect">
            <a:avLst/>
          </a:prstGeom>
        </p:spPr>
      </p:pic>
    </p:spTree>
    <p:extLst>
      <p:ext uri="{BB962C8B-B14F-4D97-AF65-F5344CB8AC3E}">
        <p14:creationId xmlns:p14="http://schemas.microsoft.com/office/powerpoint/2010/main" val="637605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1C20E-22F9-49FA-ACFA-374AB53FBD43}"/>
              </a:ext>
            </a:extLst>
          </p:cNvPr>
          <p:cNvSpPr>
            <a:spLocks noGrp="1"/>
          </p:cNvSpPr>
          <p:nvPr>
            <p:ph sz="half" idx="1"/>
          </p:nvPr>
        </p:nvSpPr>
        <p:spPr>
          <a:xfrm>
            <a:off x="838200" y="1416050"/>
            <a:ext cx="5181600" cy="4351338"/>
          </a:xfrm>
        </p:spPr>
        <p:txBody>
          <a:bodyPr/>
          <a:lstStyle>
            <a:lvl1pPr marL="2286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07B3E8E-1813-479D-80B3-62446438A346}"/>
              </a:ext>
            </a:extLst>
          </p:cNvPr>
          <p:cNvSpPr>
            <a:spLocks noGrp="1"/>
          </p:cNvSpPr>
          <p:nvPr>
            <p:ph sz="half" idx="2"/>
          </p:nvPr>
        </p:nvSpPr>
        <p:spPr>
          <a:xfrm>
            <a:off x="6172200" y="1416050"/>
            <a:ext cx="5181600" cy="4351338"/>
          </a:xfrm>
        </p:spPr>
        <p:txBody>
          <a:bodyPr/>
          <a:lstStyle>
            <a:lvl1pPr marL="2286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8BF697F-8A56-49B9-BCF8-CB4930FD86EF}"/>
              </a:ext>
            </a:extLst>
          </p:cNvPr>
          <p:cNvPicPr>
            <a:picLocks noChangeAspect="1"/>
          </p:cNvPicPr>
          <p:nvPr userDrawn="1"/>
        </p:nvPicPr>
        <p:blipFill>
          <a:blip r:embed="rId2"/>
          <a:stretch>
            <a:fillRect/>
          </a:stretch>
        </p:blipFill>
        <p:spPr>
          <a:xfrm>
            <a:off x="0" y="6763517"/>
            <a:ext cx="12192000" cy="94483"/>
          </a:xfrm>
          <a:prstGeom prst="rect">
            <a:avLst/>
          </a:prstGeom>
        </p:spPr>
      </p:pic>
      <p:sp>
        <p:nvSpPr>
          <p:cNvPr id="11" name="Title 1">
            <a:extLst>
              <a:ext uri="{FF2B5EF4-FFF2-40B4-BE49-F238E27FC236}">
                <a16:creationId xmlns:a16="http://schemas.microsoft.com/office/drawing/2014/main" id="{9EDD21C5-873B-41C1-A01B-C234FDA7CF94}"/>
              </a:ext>
            </a:extLst>
          </p:cNvPr>
          <p:cNvSpPr>
            <a:spLocks noGrp="1"/>
          </p:cNvSpPr>
          <p:nvPr>
            <p:ph type="title"/>
          </p:nvPr>
        </p:nvSpPr>
        <p:spPr>
          <a:xfrm>
            <a:off x="839788" y="-1"/>
            <a:ext cx="7332662"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026097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0279EB-C527-4E8D-A4C4-6CEC69F5625E}"/>
              </a:ext>
            </a:extLst>
          </p:cNvPr>
          <p:cNvSpPr>
            <a:spLocks noGrp="1"/>
          </p:cNvSpPr>
          <p:nvPr>
            <p:ph type="title"/>
          </p:nvPr>
        </p:nvSpPr>
        <p:spPr>
          <a:xfrm>
            <a:off x="839788" y="-1"/>
            <a:ext cx="7332662" cy="1019175"/>
          </a:xfrm>
        </p:spPr>
        <p:txBody>
          <a:bodyPr anchor="b"/>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292328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BD28AAC-D205-42EE-94FB-8BC48932A88E}"/>
              </a:ext>
            </a:extLst>
          </p:cNvPr>
          <p:cNvSpPr>
            <a:spLocks noGrp="1"/>
          </p:cNvSpPr>
          <p:nvPr>
            <p:ph type="ctrTitle"/>
          </p:nvPr>
        </p:nvSpPr>
        <p:spPr>
          <a:xfrm>
            <a:off x="294861" y="1253631"/>
            <a:ext cx="11602278" cy="1216191"/>
          </a:xfrm>
        </p:spPr>
        <p:txBody>
          <a:bodyPr>
            <a:normAutofit/>
          </a:bodyPr>
          <a:lstStyle>
            <a:lvl1pPr>
              <a:defRPr b="1" spc="100" baseline="0">
                <a:solidFill>
                  <a:schemeClr val="bg1"/>
                </a:solidFill>
                <a:latin typeface="Arial" panose="020B0604020202020204" pitchFamily="34" charset="0"/>
                <a:cs typeface="Arial" panose="020B0604020202020204" pitchFamily="34" charset="0"/>
              </a:defRPr>
            </a:lvl1pPr>
          </a:lstStyle>
          <a:p>
            <a:pPr algn="ctr"/>
            <a:r>
              <a:rPr lang="en-GB"/>
              <a:t>Thank you, and good luck! </a:t>
            </a:r>
          </a:p>
        </p:txBody>
      </p:sp>
      <p:sp>
        <p:nvSpPr>
          <p:cNvPr id="7" name="Title 3">
            <a:extLst>
              <a:ext uri="{FF2B5EF4-FFF2-40B4-BE49-F238E27FC236}">
                <a16:creationId xmlns:a16="http://schemas.microsoft.com/office/drawing/2014/main" id="{62C75B9C-DF80-4E40-9B52-F9CA01008C73}"/>
              </a:ext>
            </a:extLst>
          </p:cNvPr>
          <p:cNvSpPr txBox="1">
            <a:spLocks/>
          </p:cNvSpPr>
          <p:nvPr userDrawn="1"/>
        </p:nvSpPr>
        <p:spPr>
          <a:xfrm>
            <a:off x="1185397" y="3021725"/>
            <a:ext cx="9821205" cy="27329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2800" b="0" i="0" u="none" strike="noStrike" kern="1200" cap="none" spc="0" normalizeH="0" baseline="0" noProof="0">
                <a:ln>
                  <a:noFill/>
                </a:ln>
                <a:solidFill>
                  <a:schemeClr val="bg1"/>
                </a:solidFill>
                <a:effectLst/>
                <a:uLnTx/>
                <a:uFillTx/>
                <a:latin typeface="Arial"/>
                <a:ea typeface="+mj-ea"/>
                <a:cs typeface="Arial"/>
              </a:rPr>
              <a:t>Keep an eye out for our follow-up email which will contain lots of resources and useful information, as well as other workshops that will assist you with your SQW application.</a:t>
            </a:r>
            <a:br>
              <a:rPr kumimoji="0" lang="en-GB" sz="2800" b="0" i="0" u="none" strike="noStrike" kern="1200" cap="none" spc="0" normalizeH="0" baseline="0" noProof="0">
                <a:ln>
                  <a:noFill/>
                </a:ln>
                <a:solidFill>
                  <a:schemeClr val="bg1"/>
                </a:solidFill>
                <a:effectLst/>
                <a:uLnTx/>
                <a:uFillTx/>
                <a:latin typeface="Arial"/>
                <a:ea typeface="+mj-ea"/>
                <a:cs typeface="Arial"/>
              </a:rPr>
            </a:br>
            <a:endParaRPr kumimoji="0" lang="en-GB" sz="2800" b="0" i="0" u="none" strike="noStrike" kern="1200" cap="none" spc="0" normalizeH="0" baseline="0" noProof="0">
              <a:ln>
                <a:noFill/>
              </a:ln>
              <a:solidFill>
                <a:schemeClr val="bg1"/>
              </a:solidFill>
              <a:effectLst/>
              <a:uLnTx/>
              <a:uFillTx/>
              <a:latin typeface="Arial"/>
              <a:ea typeface="+mj-ea"/>
              <a:cs typeface="Arial"/>
            </a:endParaRPr>
          </a:p>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2800" b="0" i="0" u="none" strike="noStrike" kern="1200" cap="none" spc="0" normalizeH="0" baseline="0" noProof="0">
                <a:ln>
                  <a:noFill/>
                </a:ln>
                <a:solidFill>
                  <a:schemeClr val="bg1"/>
                </a:solidFill>
                <a:effectLst/>
                <a:uLnTx/>
                <a:uFillTx/>
                <a:latin typeface="Arial"/>
                <a:ea typeface="+mj-ea"/>
                <a:cs typeface="Arial"/>
              </a:rPr>
              <a:t>Please let us know what you thought of the workshop.</a:t>
            </a:r>
            <a:endParaRPr kumimoji="0" lang="en-GB" sz="2800" b="1" i="0" u="none" strike="noStrike" kern="1200" cap="none" spc="0" normalizeH="0" baseline="0" noProof="0">
              <a:ln>
                <a:noFill/>
              </a:ln>
              <a:solidFill>
                <a:schemeClr val="bg1"/>
              </a:solidFill>
              <a:effectLst/>
              <a:uLnTx/>
              <a:uFillTx/>
              <a:latin typeface="Arial" panose="020B0604020202020204"/>
              <a:ea typeface="+mj-ea"/>
              <a:cs typeface="Arial"/>
            </a:endParaRPr>
          </a:p>
        </p:txBody>
      </p:sp>
      <p:pic>
        <p:nvPicPr>
          <p:cNvPr id="8" name="Picture 7">
            <a:extLst>
              <a:ext uri="{FF2B5EF4-FFF2-40B4-BE49-F238E27FC236}">
                <a16:creationId xmlns:a16="http://schemas.microsoft.com/office/drawing/2014/main" id="{4C62DAC1-2FF3-400C-98C4-E626A6281A23}"/>
              </a:ext>
            </a:extLst>
          </p:cNvPr>
          <p:cNvPicPr>
            <a:picLocks noChangeAspect="1"/>
          </p:cNvPicPr>
          <p:nvPr userDrawn="1"/>
        </p:nvPicPr>
        <p:blipFill>
          <a:blip r:embed="rId2"/>
          <a:stretch>
            <a:fillRect/>
          </a:stretch>
        </p:blipFill>
        <p:spPr>
          <a:xfrm>
            <a:off x="0" y="6763517"/>
            <a:ext cx="12192000" cy="94483"/>
          </a:xfrm>
          <a:prstGeom prst="rect">
            <a:avLst/>
          </a:prstGeom>
        </p:spPr>
      </p:pic>
      <p:pic>
        <p:nvPicPr>
          <p:cNvPr id="9" name="Picture 8">
            <a:extLst>
              <a:ext uri="{FF2B5EF4-FFF2-40B4-BE49-F238E27FC236}">
                <a16:creationId xmlns:a16="http://schemas.microsoft.com/office/drawing/2014/main" id="{59F953C0-F97F-4093-93D2-0AE4289960A8}"/>
              </a:ext>
            </a:extLst>
          </p:cNvPr>
          <p:cNvPicPr>
            <a:picLocks noChangeAspect="1"/>
          </p:cNvPicPr>
          <p:nvPr userDrawn="1"/>
        </p:nvPicPr>
        <p:blipFill>
          <a:blip r:embed="rId2"/>
          <a:stretch>
            <a:fillRect/>
          </a:stretch>
        </p:blipFill>
        <p:spPr>
          <a:xfrm>
            <a:off x="0" y="0"/>
            <a:ext cx="12192000" cy="94483"/>
          </a:xfrm>
          <a:prstGeom prst="rect">
            <a:avLst/>
          </a:prstGeom>
        </p:spPr>
      </p:pic>
    </p:spTree>
    <p:extLst>
      <p:ext uri="{BB962C8B-B14F-4D97-AF65-F5344CB8AC3E}">
        <p14:creationId xmlns:p14="http://schemas.microsoft.com/office/powerpoint/2010/main" val="2449610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1</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475231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2</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544607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3</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26670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Yellow">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867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4">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4</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150365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5</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379048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6">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6</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063570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7">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7</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490182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8">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8</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162572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9">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4808912" y="2786896"/>
            <a:ext cx="257417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9</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07044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10">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FA0D7-1AB4-41F4-8E2F-1A1C19B4D080}"/>
              </a:ext>
            </a:extLst>
          </p:cNvPr>
          <p:cNvSpPr txBox="1">
            <a:spLocks/>
          </p:cNvSpPr>
          <p:nvPr userDrawn="1"/>
        </p:nvSpPr>
        <p:spPr>
          <a:xfrm>
            <a:off x="3946467" y="2786896"/>
            <a:ext cx="4299065" cy="128420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200" b="1" kern="1200">
                <a:solidFill>
                  <a:schemeClr val="bg2"/>
                </a:solidFill>
                <a:latin typeface="Arial" panose="020B0604020202020204" pitchFamily="34" charset="0"/>
                <a:ea typeface="+mj-ea"/>
                <a:cs typeface="Arial" panose="020B0604020202020204" pitchFamily="34" charset="0"/>
              </a:defRPr>
            </a:lvl1pPr>
          </a:lstStyle>
          <a:p>
            <a:r>
              <a:rPr lang="en-US" sz="30000">
                <a:solidFill>
                  <a:srgbClr val="4A505F"/>
                </a:solidFill>
                <a:latin typeface="Acumin Pro Black" panose="020B0904020202020204" pitchFamily="34" charset="0"/>
              </a:rPr>
              <a:t>10</a:t>
            </a:r>
            <a:endParaRPr lang="en-AU" sz="30000">
              <a:solidFill>
                <a:srgbClr val="4A505F"/>
              </a:solidFill>
              <a:latin typeface="Acumin Pro Black" panose="020B0904020202020204" pitchFamily="34" charset="0"/>
            </a:endParaRPr>
          </a:p>
        </p:txBody>
      </p:sp>
      <p:sp>
        <p:nvSpPr>
          <p:cNvPr id="11" name="Title 1">
            <a:extLst>
              <a:ext uri="{FF2B5EF4-FFF2-40B4-BE49-F238E27FC236}">
                <a16:creationId xmlns:a16="http://schemas.microsoft.com/office/drawing/2014/main" id="{201FD60E-D90F-4597-B30B-0DA8EE1E6454}"/>
              </a:ext>
            </a:extLst>
          </p:cNvPr>
          <p:cNvSpPr>
            <a:spLocks noGrp="1"/>
          </p:cNvSpPr>
          <p:nvPr>
            <p:ph type="title"/>
          </p:nvPr>
        </p:nvSpPr>
        <p:spPr>
          <a:xfrm>
            <a:off x="1736103" y="3115426"/>
            <a:ext cx="8719794" cy="627148"/>
          </a:xfrm>
        </p:spPr>
        <p:txBody>
          <a:bodyPr anchor="ctr" anchorCtr="0"/>
          <a:lstStyle>
            <a:lvl1pPr algn="ctr">
              <a:defRPr sz="3200" b="1">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06875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99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Orang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8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C24CF-911B-4A6E-BABE-E3320EDAF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0C70DD-D7A1-4DF1-A07D-DC149DD6F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F518C0-4358-4338-8C20-06BE0526F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F7FFB-9558-4D1E-8237-8247476E2CA1}" type="datetimeFigureOut">
              <a:rPr lang="en-AU" smtClean="0"/>
              <a:t>31/03/2026</a:t>
            </a:fld>
            <a:endParaRPr lang="en-AU"/>
          </a:p>
        </p:txBody>
      </p:sp>
      <p:sp>
        <p:nvSpPr>
          <p:cNvPr id="5" name="Footer Placeholder 4">
            <a:extLst>
              <a:ext uri="{FF2B5EF4-FFF2-40B4-BE49-F238E27FC236}">
                <a16:creationId xmlns:a16="http://schemas.microsoft.com/office/drawing/2014/main" id="{3714EE99-1D67-413A-936C-CADE848C8B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79A2187-4C99-4AF9-8870-84EA3A344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5F2AC-2090-4843-9D32-99F0A2BE1BA4}" type="slidenum">
              <a:rPr lang="en-AU" smtClean="0"/>
              <a:t>‹#›</a:t>
            </a:fld>
            <a:endParaRPr lang="en-AU"/>
          </a:p>
        </p:txBody>
      </p:sp>
    </p:spTree>
    <p:extLst>
      <p:ext uri="{BB962C8B-B14F-4D97-AF65-F5344CB8AC3E}">
        <p14:creationId xmlns:p14="http://schemas.microsoft.com/office/powerpoint/2010/main" val="33741140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2" r:id="rId3"/>
    <p:sldLayoutId id="2147483664" r:id="rId4"/>
    <p:sldLayoutId id="2147483665" r:id="rId5"/>
    <p:sldLayoutId id="2147483666" r:id="rId6"/>
    <p:sldLayoutId id="2147483650" r:id="rId7"/>
    <p:sldLayoutId id="2147483667" r:id="rId8"/>
    <p:sldLayoutId id="2147483668" r:id="rId9"/>
    <p:sldLayoutId id="2147483651" r:id="rId10"/>
    <p:sldLayoutId id="2147483652" r:id="rId11"/>
    <p:sldLayoutId id="2147483654" r:id="rId12"/>
    <p:sldLayoutId id="2147483663" r:id="rId13"/>
    <p:sldLayoutId id="214748367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360688"/>
            <a:ext cx="10972800" cy="52169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63427" y="888467"/>
            <a:ext cx="7110008" cy="3321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2" y="6420102"/>
            <a:ext cx="834713" cy="366183"/>
          </a:xfrm>
          <a:prstGeom prst="rect">
            <a:avLst/>
          </a:prstGeom>
        </p:spPr>
        <p:txBody>
          <a:bodyPr vert="horz" lIns="91440" tIns="45720" rIns="91440" bIns="45720" rtlCol="0" anchor="ctr"/>
          <a:lstStyle>
            <a:lvl1pPr algn="r">
              <a:defRPr sz="1333">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22898" y="6415822"/>
            <a:ext cx="1097279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408910416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dt="0"/>
  <p:txStyles>
    <p:titleStyle>
      <a:lvl1pPr algn="l" defTabSz="609585" rtl="0" eaLnBrk="1" latinLnBrk="0" hangingPunct="1">
        <a:spcBef>
          <a:spcPct val="0"/>
        </a:spcBef>
        <a:buNone/>
        <a:defRPr sz="2400" b="1" kern="1200">
          <a:solidFill>
            <a:schemeClr val="tx1"/>
          </a:solidFill>
          <a:latin typeface="Arial"/>
          <a:ea typeface="+mj-ea"/>
          <a:cs typeface="Arial"/>
        </a:defRPr>
      </a:lvl1pPr>
    </p:titleStyle>
    <p:bodyStyle>
      <a:lvl1pPr marL="0" indent="0" algn="l" defTabSz="609585" rtl="0" eaLnBrk="1" latinLnBrk="0" hangingPunct="1">
        <a:spcBef>
          <a:spcPct val="20000"/>
        </a:spcBef>
        <a:buFont typeface="Arial"/>
        <a:buNone/>
        <a:defRPr sz="1333" kern="1200">
          <a:solidFill>
            <a:schemeClr val="bg1">
              <a:lumMod val="50000"/>
            </a:schemeClr>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F7FFB-9558-4D1E-8237-8247476E2CA1}" type="datetimeFigureOut">
              <a:rPr lang="en-AU" smtClean="0"/>
              <a:t>31/03/2026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5F2AC-2090-4843-9D32-99F0A2BE1BA4}" type="slidenum">
              <a:rPr lang="en-AU" smtClean="0"/>
              <a:t>‹#›</a:t>
            </a:fld>
            <a:endParaRPr lang="en-AU"/>
          </a:p>
        </p:txBody>
      </p:sp>
    </p:spTree>
    <p:extLst>
      <p:ext uri="{BB962C8B-B14F-4D97-AF65-F5344CB8AC3E}">
        <p14:creationId xmlns:p14="http://schemas.microsoft.com/office/powerpoint/2010/main" val="3137318210"/>
      </p:ext>
    </p:extLst>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42" r:id="rId25"/>
    <p:sldLayoutId id="214748390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C24CF-911B-4A6E-BABE-E3320EDAF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0C70DD-D7A1-4DF1-A07D-DC149DD6F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F518C0-4358-4338-8C20-06BE0526F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F7FFB-9558-4D1E-8237-8247476E2CA1}" type="datetimeFigureOut">
              <a:rPr lang="en-AU" smtClean="0"/>
              <a:t>31/03/2026</a:t>
            </a:fld>
            <a:endParaRPr lang="en-AU"/>
          </a:p>
        </p:txBody>
      </p:sp>
      <p:sp>
        <p:nvSpPr>
          <p:cNvPr id="5" name="Footer Placeholder 4">
            <a:extLst>
              <a:ext uri="{FF2B5EF4-FFF2-40B4-BE49-F238E27FC236}">
                <a16:creationId xmlns:a16="http://schemas.microsoft.com/office/drawing/2014/main" id="{3714EE99-1D67-413A-936C-CADE848C8B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79A2187-4C99-4AF9-8870-84EA3A344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5F2AC-2090-4843-9D32-99F0A2BE1BA4}" type="slidenum">
              <a:rPr lang="en-AU" smtClean="0"/>
              <a:t>‹#›</a:t>
            </a:fld>
            <a:endParaRPr lang="en-AU"/>
          </a:p>
        </p:txBody>
      </p:sp>
    </p:spTree>
    <p:extLst>
      <p:ext uri="{BB962C8B-B14F-4D97-AF65-F5344CB8AC3E}">
        <p14:creationId xmlns:p14="http://schemas.microsoft.com/office/powerpoint/2010/main" val="257800640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microsoft.com/office/2018/10/relationships/comments" Target="../comments/modernComment_69DB_3D8920D1.xml"/><Relationship Id="rId7" Type="http://schemas.openxmlformats.org/officeDocument/2006/relationships/image" Target="../media/image20.sv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19.png"/><Relationship Id="rId26" Type="http://schemas.openxmlformats.org/officeDocument/2006/relationships/image" Target="../media/image45.jpeg"/><Relationship Id="rId3" Type="http://schemas.openxmlformats.org/officeDocument/2006/relationships/image" Target="../media/image24.png"/><Relationship Id="rId21" Type="http://schemas.openxmlformats.org/officeDocument/2006/relationships/image" Target="../media/image40.jpe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svg"/><Relationship Id="rId25" Type="http://schemas.openxmlformats.org/officeDocument/2006/relationships/image" Target="../media/image44.jpeg"/><Relationship Id="rId2" Type="http://schemas.openxmlformats.org/officeDocument/2006/relationships/notesSlide" Target="../notesSlides/notesSlide19.xml"/><Relationship Id="rId16" Type="http://schemas.openxmlformats.org/officeDocument/2006/relationships/image" Target="../media/image37.png"/><Relationship Id="rId20" Type="http://schemas.openxmlformats.org/officeDocument/2006/relationships/image" Target="../media/image39.jpeg"/><Relationship Id="rId29" Type="http://schemas.openxmlformats.org/officeDocument/2006/relationships/image" Target="../media/image48.jpeg"/><Relationship Id="rId1" Type="http://schemas.openxmlformats.org/officeDocument/2006/relationships/slideLayout" Target="../slideLayouts/slideLayout29.xml"/><Relationship Id="rId6" Type="http://schemas.openxmlformats.org/officeDocument/2006/relationships/image" Target="../media/image27.svg"/><Relationship Id="rId11" Type="http://schemas.openxmlformats.org/officeDocument/2006/relationships/image" Target="../media/image32.png"/><Relationship Id="rId24" Type="http://schemas.openxmlformats.org/officeDocument/2006/relationships/image" Target="../media/image43.jpe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31.svg"/><Relationship Id="rId19" Type="http://schemas.openxmlformats.org/officeDocument/2006/relationships/image" Target="../media/image20.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1.jpeg"/><Relationship Id="rId27"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hyperlink" Target="https://www.raisingqueensland.com/join" TargetMode="External"/><Relationship Id="rId4" Type="http://schemas.openxmlformats.org/officeDocument/2006/relationships/image" Target="../media/image49.svg"/><Relationship Id="rId9" Type="http://schemas.openxmlformats.org/officeDocument/2006/relationships/hyperlink" Target="https://www.qcoss.org.au/wp-content/uploads/2025/11/Final-Report-RAISING-QUEENSLAND.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11.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1047B9-9A3F-FB20-A7B1-00A2195AD9C1}"/>
              </a:ext>
            </a:extLst>
          </p:cNvPr>
          <p:cNvSpPr/>
          <p:nvPr/>
        </p:nvSpPr>
        <p:spPr>
          <a:xfrm>
            <a:off x="0" y="0"/>
            <a:ext cx="124968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3">
            <a:extLst>
              <a:ext uri="{FF2B5EF4-FFF2-40B4-BE49-F238E27FC236}">
                <a16:creationId xmlns:a16="http://schemas.microsoft.com/office/drawing/2014/main" id="{E95B6DCF-311D-DA32-93EF-16CEDF5C16C9}"/>
              </a:ext>
            </a:extLst>
          </p:cNvPr>
          <p:cNvSpPr txBox="1">
            <a:spLocks/>
          </p:cNvSpPr>
          <p:nvPr/>
        </p:nvSpPr>
        <p:spPr>
          <a:xfrm>
            <a:off x="1146601" y="2497555"/>
            <a:ext cx="10484122" cy="17192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6600">
                <a:solidFill>
                  <a:schemeClr val="tx2"/>
                </a:solidFill>
                <a:latin typeface="Bebas Neue" panose="020B0606020202050201" pitchFamily="34" charset="0"/>
              </a:rPr>
              <a:t>Raising Queensland </a:t>
            </a:r>
            <a:endParaRPr lang="en-AU" sz="4000">
              <a:solidFill>
                <a:schemeClr val="tx2"/>
              </a:solidFill>
              <a:latin typeface="Bebas Neue" panose="020B0606020202050201" pitchFamily="34" charset="0"/>
            </a:endParaRPr>
          </a:p>
        </p:txBody>
      </p:sp>
      <p:sp>
        <p:nvSpPr>
          <p:cNvPr id="6" name="Subtitle 4">
            <a:extLst>
              <a:ext uri="{FF2B5EF4-FFF2-40B4-BE49-F238E27FC236}">
                <a16:creationId xmlns:a16="http://schemas.microsoft.com/office/drawing/2014/main" id="{47B1AA93-DDCC-0B27-B824-296F6D2A5DFA}"/>
              </a:ext>
            </a:extLst>
          </p:cNvPr>
          <p:cNvSpPr txBox="1">
            <a:spLocks/>
          </p:cNvSpPr>
          <p:nvPr/>
        </p:nvSpPr>
        <p:spPr>
          <a:xfrm>
            <a:off x="1165651" y="3200139"/>
            <a:ext cx="4566372" cy="5045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2"/>
                </a:solidFill>
                <a:latin typeface="Bebas Neue" panose="020B0606020202050201" pitchFamily="34" charset="0"/>
              </a:rPr>
              <a:t>March 2026</a:t>
            </a:r>
            <a:endParaRPr lang="en-AU">
              <a:solidFill>
                <a:schemeClr val="bg2"/>
              </a:solidFill>
              <a:latin typeface="Bebas Neue" panose="020B0606020202050201" pitchFamily="34" charset="0"/>
            </a:endParaRPr>
          </a:p>
        </p:txBody>
      </p:sp>
      <p:pic>
        <p:nvPicPr>
          <p:cNvPr id="7" name="Graphic 6">
            <a:extLst>
              <a:ext uri="{FF2B5EF4-FFF2-40B4-BE49-F238E27FC236}">
                <a16:creationId xmlns:a16="http://schemas.microsoft.com/office/drawing/2014/main" id="{1282F2FD-4246-82CB-D055-DAB58AAA4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86067">
            <a:off x="-1941728" y="5260470"/>
            <a:ext cx="15347501" cy="3195061"/>
          </a:xfrm>
          <a:prstGeom prst="rect">
            <a:avLst/>
          </a:prstGeom>
        </p:spPr>
      </p:pic>
      <p:pic>
        <p:nvPicPr>
          <p:cNvPr id="14" name="Graphic 13">
            <a:extLst>
              <a:ext uri="{FF2B5EF4-FFF2-40B4-BE49-F238E27FC236}">
                <a16:creationId xmlns:a16="http://schemas.microsoft.com/office/drawing/2014/main" id="{DFD972AE-74E0-35ED-DA5B-BD7D7953CE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51986" y="-840356"/>
            <a:ext cx="6014794" cy="6168233"/>
          </a:xfrm>
          <a:prstGeom prst="rect">
            <a:avLst/>
          </a:prstGeom>
        </p:spPr>
      </p:pic>
    </p:spTree>
    <p:extLst>
      <p:ext uri="{BB962C8B-B14F-4D97-AF65-F5344CB8AC3E}">
        <p14:creationId xmlns:p14="http://schemas.microsoft.com/office/powerpoint/2010/main" val="913782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9" y="1553943"/>
            <a:ext cx="6524122" cy="4475071"/>
          </a:xfrm>
          <a:prstGeom prst="rect">
            <a:avLst/>
          </a:prstGeom>
          <a:noFill/>
        </p:spPr>
        <p:txBody>
          <a:bodyPr wrap="square">
            <a:spAutoFit/>
          </a:bodyPr>
          <a:lstStyle/>
          <a:p>
            <a:pPr marR="0" lvl="0" algn="l" defTabSz="914400" rtl="0" eaLnBrk="1" fontAlgn="auto" latinLnBrk="0" hangingPunct="1">
              <a:lnSpc>
                <a:spcPct val="120000"/>
              </a:lnSpc>
              <a:spcBef>
                <a:spcPts val="1500"/>
              </a:spcBef>
              <a:spcAft>
                <a:spcPts val="0"/>
              </a:spcAft>
              <a:buClr>
                <a:srgbClr val="FAA61B"/>
              </a:buClr>
              <a:buSzTx/>
              <a:tabLst/>
              <a:defRPr/>
            </a:pPr>
            <a:r>
              <a:rPr lang="en-AU" sz="4000" dirty="0">
                <a:solidFill>
                  <a:srgbClr val="2A3648"/>
                </a:solidFill>
                <a:latin typeface="Calibri" panose="020F0502020204030204"/>
              </a:rPr>
              <a:t>All agreed </a:t>
            </a:r>
            <a:r>
              <a:rPr kumimoji="0" lang="en-AU" sz="4000" b="1" i="0" u="none" strike="noStrike" kern="1200" cap="none" spc="0" normalizeH="0" baseline="0" noProof="0" dirty="0">
                <a:ln>
                  <a:noFill/>
                </a:ln>
                <a:solidFill>
                  <a:schemeClr val="bg2"/>
                </a:solidFill>
                <a:effectLst/>
                <a:uLnTx/>
                <a:uFillTx/>
                <a:latin typeface="Calibri" panose="020F0502020204030204"/>
                <a:ea typeface="+mn-ea"/>
                <a:cs typeface="+mn-cs"/>
              </a:rPr>
              <a:t>current resources and services are inadequate</a:t>
            </a:r>
            <a:r>
              <a:rPr kumimoji="0" lang="en-AU" sz="4000" b="1" i="0" u="none" strike="noStrike" kern="1200" cap="none" spc="0" normalizeH="0" baseline="0" noProof="0" dirty="0">
                <a:ln>
                  <a:noFill/>
                </a:ln>
                <a:solidFill>
                  <a:srgbClr val="2A3648"/>
                </a:solidFill>
                <a:effectLst/>
                <a:uLnTx/>
                <a:uFillTx/>
                <a:latin typeface="Calibri" panose="020F0502020204030204"/>
                <a:ea typeface="+mn-ea"/>
                <a:cs typeface="+mn-cs"/>
              </a:rPr>
              <a:t> </a:t>
            </a:r>
            <a:r>
              <a:rPr kumimoji="0" lang="en-AU" sz="4000" b="0" i="0" u="none" strike="noStrike" kern="1200" cap="none" spc="0" normalizeH="0" baseline="0" noProof="0" dirty="0">
                <a:ln>
                  <a:noFill/>
                </a:ln>
                <a:solidFill>
                  <a:srgbClr val="2A3648"/>
                </a:solidFill>
                <a:effectLst/>
                <a:uLnTx/>
                <a:uFillTx/>
                <a:latin typeface="Calibri" panose="020F0502020204030204"/>
                <a:ea typeface="+mn-ea"/>
                <a:cs typeface="+mn-cs"/>
              </a:rPr>
              <a:t>for equity of access for children and young people who experienced disadvantage</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Stakeholder perspectives</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3">
            <a:extLst>
              <a:ext uri="{FF2B5EF4-FFF2-40B4-BE49-F238E27FC236}">
                <a16:creationId xmlns:a16="http://schemas.microsoft.com/office/drawing/2014/main" id="{ADF3EE1E-AD5E-EECE-288C-AC3AE93991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Tree>
    <p:extLst>
      <p:ext uri="{BB962C8B-B14F-4D97-AF65-F5344CB8AC3E}">
        <p14:creationId xmlns:p14="http://schemas.microsoft.com/office/powerpoint/2010/main" val="1050672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8" y="2023843"/>
            <a:ext cx="8899332" cy="4658198"/>
          </a:xfrm>
          <a:prstGeom prst="rect">
            <a:avLst/>
          </a:prstGeom>
          <a:noFill/>
        </p:spPr>
        <p:txBody>
          <a:bodyPr wrap="square">
            <a:spAutoFit/>
          </a:bodyPr>
          <a:lstStyle/>
          <a:p>
            <a:pPr marL="514350" marR="0" lvl="0" indent="-514350" algn="l" defTabSz="914400" rtl="0" eaLnBrk="1" fontAlgn="auto" latinLnBrk="0" hangingPunct="1">
              <a:lnSpc>
                <a:spcPct val="110000"/>
              </a:lnSpc>
              <a:spcBef>
                <a:spcPts val="1500"/>
              </a:spcBef>
              <a:spcAft>
                <a:spcPts val="0"/>
              </a:spcAft>
              <a:buClr>
                <a:srgbClr val="FAA61B"/>
              </a:buClr>
              <a:buSzTx/>
              <a:buFont typeface="Wingdings" pitchFamily="2" charset="2"/>
              <a:buChar char="§"/>
              <a:tabLst/>
              <a:defRPr/>
            </a:pPr>
            <a:r>
              <a:rPr kumimoji="0" lang="en-AU" sz="2400" b="0" i="0" u="none" strike="noStrike" kern="1200" cap="none" spc="0" normalizeH="0" baseline="0" noProof="0" dirty="0">
                <a:ln>
                  <a:noFill/>
                </a:ln>
                <a:solidFill>
                  <a:srgbClr val="2A3648"/>
                </a:solidFill>
                <a:effectLst/>
                <a:uLnTx/>
                <a:uFillTx/>
                <a:latin typeface="Calibri" panose="020F0502020204030204"/>
                <a:ea typeface="+mn-ea"/>
                <a:cs typeface="+mn-cs"/>
              </a:rPr>
              <a:t>Many subpopulations experience high levels of disadvantage (regional and remote, Aboriginal and Torres Strait Islander families)</a:t>
            </a:r>
          </a:p>
          <a:p>
            <a:pPr marL="514350" marR="0" lvl="0" indent="-514350" algn="l" defTabSz="914400" rtl="0" eaLnBrk="1" fontAlgn="auto" latinLnBrk="0" hangingPunct="1">
              <a:lnSpc>
                <a:spcPct val="110000"/>
              </a:lnSpc>
              <a:spcBef>
                <a:spcPts val="1500"/>
              </a:spcBef>
              <a:spcAft>
                <a:spcPts val="0"/>
              </a:spcAft>
              <a:buClr>
                <a:srgbClr val="FAA61B"/>
              </a:buClr>
              <a:buSzTx/>
              <a:buFont typeface="Wingdings" pitchFamily="2" charset="2"/>
              <a:buChar char="§"/>
              <a:tabLst/>
              <a:defRPr/>
            </a:pPr>
            <a:r>
              <a:rPr kumimoji="0" lang="en-AU" sz="2400" b="0" i="0" u="none" strike="noStrike" kern="1200" cap="none" spc="0" normalizeH="0" baseline="0" noProof="0" dirty="0">
                <a:ln>
                  <a:noFill/>
                </a:ln>
                <a:solidFill>
                  <a:srgbClr val="2A3648"/>
                </a:solidFill>
                <a:effectLst/>
                <a:uLnTx/>
                <a:uFillTx/>
                <a:latin typeface="Calibri" panose="020F0502020204030204"/>
                <a:ea typeface="+mn-ea"/>
                <a:cs typeface="+mn-cs"/>
              </a:rPr>
              <a:t>Disparities in outcomes are well documented across housing, education, health</a:t>
            </a:r>
          </a:p>
          <a:p>
            <a:pPr marL="514350" marR="0" lvl="0" indent="-514350" algn="l" defTabSz="914400" rtl="0" eaLnBrk="1" fontAlgn="auto" latinLnBrk="0" hangingPunct="1">
              <a:lnSpc>
                <a:spcPct val="110000"/>
              </a:lnSpc>
              <a:spcBef>
                <a:spcPts val="1500"/>
              </a:spcBef>
              <a:spcAft>
                <a:spcPts val="0"/>
              </a:spcAft>
              <a:buClr>
                <a:srgbClr val="FAA61B"/>
              </a:buClr>
              <a:buSzTx/>
              <a:buFont typeface="Wingdings" pitchFamily="2" charset="2"/>
              <a:buChar char="§"/>
              <a:tabLst/>
              <a:defRPr/>
            </a:pPr>
            <a:r>
              <a:rPr kumimoji="0" lang="en-AU" sz="2400" b="0" i="0" u="none" strike="noStrike" kern="1200" cap="none" spc="0" normalizeH="0" baseline="0" noProof="0" dirty="0">
                <a:ln>
                  <a:noFill/>
                </a:ln>
                <a:solidFill>
                  <a:srgbClr val="2A3648"/>
                </a:solidFill>
                <a:effectLst/>
                <a:uLnTx/>
                <a:uFillTx/>
                <a:latin typeface="Calibri" panose="020F0502020204030204"/>
                <a:ea typeface="+mn-ea"/>
                <a:cs typeface="+mn-cs"/>
              </a:rPr>
              <a:t>Gaps in reporting across domains of wellbeing</a:t>
            </a:r>
          </a:p>
          <a:p>
            <a:pPr marL="514350" indent="-514350">
              <a:lnSpc>
                <a:spcPct val="110000"/>
              </a:lnSpc>
              <a:spcBef>
                <a:spcPts val="1500"/>
              </a:spcBef>
              <a:buClr>
                <a:srgbClr val="FAA61B"/>
              </a:buClr>
              <a:buFont typeface="Wingdings" pitchFamily="2" charset="2"/>
              <a:buChar char="§"/>
              <a:defRPr/>
            </a:pPr>
            <a:r>
              <a:rPr lang="en-AU" sz="2400" dirty="0">
                <a:solidFill>
                  <a:srgbClr val="2A3648"/>
                </a:solidFill>
                <a:latin typeface="Calibri" panose="020F0502020204030204"/>
              </a:rPr>
              <a:t>No consistent definition of vulnerable or</a:t>
            </a:r>
            <a:br>
              <a:rPr lang="en-AU" sz="2400" dirty="0">
                <a:solidFill>
                  <a:srgbClr val="2A3648"/>
                </a:solidFill>
                <a:latin typeface="Calibri" panose="020F0502020204030204"/>
              </a:rPr>
            </a:br>
            <a:r>
              <a:rPr lang="en-AU" sz="2400" dirty="0">
                <a:solidFill>
                  <a:srgbClr val="2A3648"/>
                </a:solidFill>
                <a:latin typeface="Calibri" panose="020F0502020204030204"/>
              </a:rPr>
              <a:t>disadvantaged</a:t>
            </a:r>
          </a:p>
          <a:p>
            <a:pPr marL="514350" marR="0" lvl="0" indent="-514350" algn="l" defTabSz="914400" rtl="0" eaLnBrk="1" fontAlgn="auto" latinLnBrk="0" hangingPunct="1">
              <a:spcAft>
                <a:spcPts val="0"/>
              </a:spcAft>
              <a:buClr>
                <a:srgbClr val="FAA61B"/>
              </a:buClr>
              <a:buSzTx/>
              <a:buFont typeface="Wingdings" pitchFamily="2" charset="2"/>
              <a:buChar char="§"/>
              <a:tabLst/>
              <a:defRPr/>
            </a:pPr>
            <a:r>
              <a:rPr kumimoji="0" lang="en-AU" sz="2400" b="0" i="0" u="none" strike="noStrike" kern="1200" cap="none" spc="0" normalizeH="0" baseline="0" noProof="0" dirty="0">
                <a:ln>
                  <a:noFill/>
                </a:ln>
                <a:solidFill>
                  <a:schemeClr val="bg1"/>
                </a:solidFill>
                <a:effectLst/>
                <a:uLnTx/>
                <a:uFillTx/>
                <a:latin typeface="Calibri" panose="020F0502020204030204"/>
                <a:ea typeface="+mn-ea"/>
                <a:cs typeface="+mn-cs"/>
              </a:rPr>
              <a:t>Improving wellbeing requires </a:t>
            </a:r>
            <a:r>
              <a:rPr kumimoji="0" lang="en-AU" sz="2400" b="1" i="0" u="none" strike="noStrike" kern="1200" cap="none" spc="0" normalizeH="0" baseline="0" noProof="0" dirty="0">
                <a:ln>
                  <a:noFill/>
                </a:ln>
                <a:solidFill>
                  <a:schemeClr val="bg2"/>
                </a:solidFill>
                <a:effectLst/>
                <a:uLnTx/>
                <a:uFillTx/>
                <a:latin typeface="Calibri" panose="020F0502020204030204"/>
                <a:ea typeface="+mn-ea"/>
                <a:cs typeface="+mn-cs"/>
              </a:rPr>
              <a:t>mix of universal</a:t>
            </a:r>
          </a:p>
          <a:p>
            <a:pPr marR="0" lvl="0" algn="l" defTabSz="914400" rtl="0" eaLnBrk="1" fontAlgn="auto" latinLnBrk="0" hangingPunct="1">
              <a:spcAft>
                <a:spcPts val="0"/>
              </a:spcAft>
              <a:buClr>
                <a:srgbClr val="FAA61B"/>
              </a:buClr>
              <a:buSzTx/>
              <a:tabLst/>
              <a:defRPr/>
            </a:pPr>
            <a:r>
              <a:rPr kumimoji="0" lang="en-AU" sz="2400" b="0" i="0" u="none" strike="noStrike" kern="1200" cap="none" spc="0" normalizeH="0" baseline="0" noProof="0" dirty="0">
                <a:ln>
                  <a:noFill/>
                </a:ln>
                <a:solidFill>
                  <a:schemeClr val="bg2"/>
                </a:solidFill>
                <a:effectLst/>
                <a:uLnTx/>
                <a:uFillTx/>
                <a:latin typeface="Calibri" panose="020F0502020204030204"/>
                <a:ea typeface="+mn-ea"/>
                <a:cs typeface="+mn-cs"/>
              </a:rPr>
              <a:t>       </a:t>
            </a:r>
            <a:r>
              <a:rPr kumimoji="0" lang="en-AU" sz="2400" b="0" i="0" u="none" strike="noStrike" kern="1200" cap="none" spc="0" normalizeH="0" baseline="0" noProof="0" dirty="0">
                <a:ln>
                  <a:noFill/>
                </a:ln>
                <a:solidFill>
                  <a:schemeClr val="bg1"/>
                </a:solidFill>
                <a:effectLst/>
                <a:uLnTx/>
                <a:uFillTx/>
                <a:latin typeface="Calibri" panose="020F0502020204030204"/>
                <a:ea typeface="+mn-ea"/>
                <a:cs typeface="+mn-cs"/>
              </a:rPr>
              <a:t>and</a:t>
            </a:r>
            <a:r>
              <a:rPr kumimoji="0" lang="en-AU" sz="2400" b="0" i="0" u="none" strike="noStrike" kern="1200" cap="none" spc="0" normalizeH="0" baseline="0" noProof="0" dirty="0">
                <a:ln>
                  <a:noFill/>
                </a:ln>
                <a:solidFill>
                  <a:schemeClr val="bg2"/>
                </a:solidFill>
                <a:effectLst/>
                <a:uLnTx/>
                <a:uFillTx/>
                <a:latin typeface="Calibri" panose="020F0502020204030204"/>
                <a:ea typeface="+mn-ea"/>
                <a:cs typeface="+mn-cs"/>
              </a:rPr>
              <a:t> </a:t>
            </a:r>
            <a:r>
              <a:rPr kumimoji="0" lang="en-AU" sz="2400" b="1" i="0" u="none" strike="noStrike" kern="1200" cap="none" spc="0" normalizeH="0" baseline="0" noProof="0" dirty="0">
                <a:ln>
                  <a:noFill/>
                </a:ln>
                <a:solidFill>
                  <a:schemeClr val="bg2"/>
                </a:solidFill>
                <a:effectLst/>
                <a:uLnTx/>
                <a:uFillTx/>
                <a:latin typeface="Calibri" panose="020F0502020204030204"/>
                <a:ea typeface="+mn-ea"/>
                <a:cs typeface="+mn-cs"/>
              </a:rPr>
              <a:t>targeted supports</a:t>
            </a:r>
          </a:p>
        </p:txBody>
      </p:sp>
      <p:pic>
        <p:nvPicPr>
          <p:cNvPr id="4" name="Graphic 3">
            <a:extLst>
              <a:ext uri="{FF2B5EF4-FFF2-40B4-BE49-F238E27FC236}">
                <a16:creationId xmlns:a16="http://schemas.microsoft.com/office/drawing/2014/main" id="{463D7137-DEB5-97A2-5108-DB31FF19A4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
        <p:nvSpPr>
          <p:cNvPr id="6" name="Title 3">
            <a:extLst>
              <a:ext uri="{FF2B5EF4-FFF2-40B4-BE49-F238E27FC236}">
                <a16:creationId xmlns:a16="http://schemas.microsoft.com/office/drawing/2014/main" id="{F1C5C39B-B72B-283B-3D8F-5106C79562FB}"/>
              </a:ext>
            </a:extLst>
          </p:cNvPr>
          <p:cNvSpPr txBox="1">
            <a:spLocks/>
          </p:cNvSpPr>
          <p:nvPr/>
        </p:nvSpPr>
        <p:spPr>
          <a:xfrm>
            <a:off x="701868" y="620349"/>
            <a:ext cx="7672875"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Children, Young people and their Families</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Tree>
    <p:extLst>
      <p:ext uri="{BB962C8B-B14F-4D97-AF65-F5344CB8AC3E}">
        <p14:creationId xmlns:p14="http://schemas.microsoft.com/office/powerpoint/2010/main" val="4149257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9" y="2023843"/>
            <a:ext cx="6289482" cy="3542188"/>
          </a:xfrm>
          <a:prstGeom prst="rect">
            <a:avLst/>
          </a:prstGeom>
          <a:noFill/>
        </p:spPr>
        <p:txBody>
          <a:bodyPr wrap="square">
            <a:spAutoFit/>
          </a:bodyPr>
          <a:lstStyle/>
          <a:p>
            <a:pPr marR="0" lvl="0" algn="l" defTabSz="914400" rtl="0" eaLnBrk="1" fontAlgn="auto" latinLnBrk="0" hangingPunct="1">
              <a:lnSpc>
                <a:spcPct val="130000"/>
              </a:lnSpc>
              <a:spcBef>
                <a:spcPts val="1500"/>
              </a:spcBef>
              <a:spcAft>
                <a:spcPts val="0"/>
              </a:spcAft>
              <a:buClr>
                <a:srgbClr val="FAA61B"/>
              </a:buClr>
              <a:buSzTx/>
              <a:tabLst/>
              <a:defRPr/>
            </a:pPr>
            <a:r>
              <a:rPr kumimoji="0" lang="en-AU" sz="4400" b="0" i="0" u="none" strike="noStrike" kern="1200" cap="none" spc="0" normalizeH="0" baseline="0" noProof="0" dirty="0">
                <a:ln>
                  <a:noFill/>
                </a:ln>
                <a:solidFill>
                  <a:srgbClr val="2A3648"/>
                </a:solidFill>
                <a:effectLst/>
                <a:uLnTx/>
                <a:uFillTx/>
                <a:latin typeface="Calibri" panose="020F0502020204030204"/>
                <a:ea typeface="+mn-ea"/>
                <a:cs typeface="+mn-cs"/>
              </a:rPr>
              <a:t>Most Australian children and young people are healthy, safe and well,</a:t>
            </a:r>
            <a:br>
              <a:rPr kumimoji="0" lang="en-AU" sz="4400" b="0" i="0" u="none" strike="noStrike" kern="1200" cap="none" spc="0" normalizeH="0" baseline="0" noProof="0" dirty="0">
                <a:ln>
                  <a:noFill/>
                </a:ln>
                <a:solidFill>
                  <a:srgbClr val="2A3648"/>
                </a:solidFill>
                <a:effectLst/>
                <a:uLnTx/>
                <a:uFillTx/>
                <a:latin typeface="Calibri" panose="020F0502020204030204"/>
                <a:ea typeface="+mn-ea"/>
                <a:cs typeface="+mn-cs"/>
              </a:rPr>
            </a:br>
            <a:r>
              <a:rPr kumimoji="0" lang="en-AU" sz="4400" b="0" i="0" u="none" strike="noStrike" kern="1200" cap="none" spc="0" normalizeH="0" baseline="0" noProof="0" dirty="0">
                <a:ln>
                  <a:noFill/>
                </a:ln>
                <a:solidFill>
                  <a:srgbClr val="2A3648"/>
                </a:solidFill>
                <a:effectLst/>
                <a:uLnTx/>
                <a:uFillTx/>
                <a:latin typeface="Calibri" panose="020F0502020204030204"/>
                <a:ea typeface="+mn-ea"/>
                <a:cs typeface="+mn-cs"/>
              </a:rPr>
              <a:t>but …</a:t>
            </a:r>
            <a:endParaRPr lang="en-AU" sz="4400" dirty="0">
              <a:solidFill>
                <a:srgbClr val="2A3648"/>
              </a:solidFill>
              <a:latin typeface="Calibri" panose="020F0502020204030204"/>
            </a:endParaRPr>
          </a:p>
        </p:txBody>
      </p:sp>
      <p:pic>
        <p:nvPicPr>
          <p:cNvPr id="5" name="Graphic 4">
            <a:extLst>
              <a:ext uri="{FF2B5EF4-FFF2-40B4-BE49-F238E27FC236}">
                <a16:creationId xmlns:a16="http://schemas.microsoft.com/office/drawing/2014/main" id="{EF6A3A45-B464-5B0B-4355-8BE880F751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7672875"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dirty="0">
                <a:ln>
                  <a:noFill/>
                </a:ln>
                <a:solidFill>
                  <a:srgbClr val="811542"/>
                </a:solidFill>
                <a:effectLst/>
                <a:uLnTx/>
                <a:uFillTx/>
                <a:latin typeface="Bebas Neue" panose="020B0606020202050201" pitchFamily="34" charset="0"/>
                <a:ea typeface="+mj-ea"/>
                <a:cs typeface="+mj-cs"/>
              </a:rPr>
              <a:t>Key points - Children, Young people and their Families</a:t>
            </a:r>
            <a:endParaRPr kumimoji="0" lang="en-AU" sz="4000" b="0" i="0" u="none" strike="noStrike" kern="1200" cap="none" spc="0" normalizeH="0" baseline="0" noProof="0" dirty="0">
              <a:ln>
                <a:noFill/>
              </a:ln>
              <a:solidFill>
                <a:srgbClr val="811542"/>
              </a:solidFill>
              <a:effectLst/>
              <a:uLnTx/>
              <a:uFillTx/>
              <a:latin typeface="Bebas Neue" panose="020B0606020202050201" pitchFamily="34" charset="0"/>
              <a:ea typeface="+mj-ea"/>
              <a:cs typeface="+mj-cs"/>
            </a:endParaRPr>
          </a:p>
        </p:txBody>
      </p:sp>
    </p:spTree>
    <p:extLst>
      <p:ext uri="{BB962C8B-B14F-4D97-AF65-F5344CB8AC3E}">
        <p14:creationId xmlns:p14="http://schemas.microsoft.com/office/powerpoint/2010/main" val="529333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ADF3EE1E-AD5E-EECE-288C-AC3AE93991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8" y="1553943"/>
            <a:ext cx="8209903" cy="245195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400" b="0" i="0" u="none" strike="noStrike" kern="1200" cap="none" spc="0" normalizeH="0" baseline="0" noProof="0">
                <a:ln>
                  <a:noFill/>
                </a:ln>
                <a:solidFill>
                  <a:srgbClr val="2A3648"/>
                </a:solidFill>
                <a:effectLst/>
                <a:uLnTx/>
                <a:uFillTx/>
                <a:latin typeface="Calibri" panose="020F0502020204030204"/>
                <a:ea typeface="+mn-ea"/>
                <a:cs typeface="+mn-cs"/>
              </a:rPr>
              <a:t>Gaps in delivery are driven by systemic factors</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Particularly affecting regional and remote areas</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400" b="0" i="0" u="none" strike="noStrike" kern="1200" cap="none" spc="0" normalizeH="0" baseline="0" noProof="0">
                <a:ln>
                  <a:noFill/>
                </a:ln>
                <a:solidFill>
                  <a:srgbClr val="2A3648"/>
                </a:solidFill>
                <a:effectLst/>
                <a:uLnTx/>
                <a:uFillTx/>
                <a:latin typeface="Calibri" panose="020F0502020204030204"/>
                <a:ea typeface="+mn-ea"/>
                <a:cs typeface="+mn-cs"/>
              </a:rPr>
              <a:t>Addressing systemic factors requires investment at all levels</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Schools, local community, government, etc.</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400" b="0" i="0" u="none" strike="noStrike" kern="1200" cap="none" spc="0" normalizeH="0" baseline="0" noProof="0">
                <a:ln>
                  <a:noFill/>
                </a:ln>
                <a:solidFill>
                  <a:srgbClr val="2A3648"/>
                </a:solidFill>
                <a:effectLst/>
                <a:uLnTx/>
                <a:uFillTx/>
                <a:latin typeface="Calibri" panose="020F0502020204030204"/>
                <a:ea typeface="+mn-ea"/>
                <a:cs typeface="+mn-cs"/>
              </a:rPr>
              <a:t>Key needs identified:</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Stakeholder perspectives</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5" name="TextBox 4">
            <a:extLst>
              <a:ext uri="{FF2B5EF4-FFF2-40B4-BE49-F238E27FC236}">
                <a16:creationId xmlns:a16="http://schemas.microsoft.com/office/drawing/2014/main" id="{1181119D-4BE8-492C-6310-641626AD70BE}"/>
              </a:ext>
            </a:extLst>
          </p:cNvPr>
          <p:cNvSpPr txBox="1"/>
          <p:nvPr/>
        </p:nvSpPr>
        <p:spPr>
          <a:xfrm>
            <a:off x="701868" y="3933725"/>
            <a:ext cx="4156979" cy="1737399"/>
          </a:xfrm>
          <a:prstGeom prst="rect">
            <a:avLst/>
          </a:prstGeom>
          <a:noFill/>
        </p:spPr>
        <p:txBody>
          <a:bodyPr wrap="square" numCol="1" rtlCol="0">
            <a:spAutoFit/>
          </a:bodyPr>
          <a:lstStyle/>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Material basics</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Earlier support</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Holistic responses</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Sustained collaboration</a:t>
            </a:r>
          </a:p>
        </p:txBody>
      </p:sp>
      <p:sp>
        <p:nvSpPr>
          <p:cNvPr id="6" name="TextBox 5">
            <a:extLst>
              <a:ext uri="{FF2B5EF4-FFF2-40B4-BE49-F238E27FC236}">
                <a16:creationId xmlns:a16="http://schemas.microsoft.com/office/drawing/2014/main" id="{219DAC16-9F23-6191-1E81-6327B86930FD}"/>
              </a:ext>
            </a:extLst>
          </p:cNvPr>
          <p:cNvSpPr txBox="1"/>
          <p:nvPr/>
        </p:nvSpPr>
        <p:spPr>
          <a:xfrm>
            <a:off x="3860887" y="3933725"/>
            <a:ext cx="5341172" cy="1737399"/>
          </a:xfrm>
          <a:prstGeom prst="rect">
            <a:avLst/>
          </a:prstGeom>
          <a:noFill/>
        </p:spPr>
        <p:txBody>
          <a:bodyPr wrap="square" numCol="1" rtlCol="0">
            <a:spAutoFit/>
          </a:bodyPr>
          <a:lstStyle/>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Evidence-informed approaches</a:t>
            </a:r>
          </a:p>
          <a:p>
            <a:pPr marL="742950" lvl="1" indent="-285750">
              <a:lnSpc>
                <a:spcPct val="120000"/>
              </a:lnSpc>
              <a:spcBef>
                <a:spcPts val="500"/>
              </a:spcBef>
              <a:buClr>
                <a:srgbClr val="FAA61B"/>
              </a:buClr>
              <a:buFont typeface="Wingdings" panose="05000000000000000000" pitchFamily="2" charset="2"/>
              <a:buChar char="§"/>
              <a:defRPr/>
            </a:pPr>
            <a:r>
              <a:rPr lang="en-AU" sz="2000">
                <a:solidFill>
                  <a:srgbClr val="2A3648"/>
                </a:solidFill>
                <a:latin typeface="Calibri" panose="020F0502020204030204"/>
              </a:rPr>
              <a:t>Community-driven initiatives</a:t>
            </a:r>
          </a:p>
          <a:p>
            <a:pPr marL="742950" marR="0" lvl="1" indent="-285750" fontAlgn="auto">
              <a:lnSpc>
                <a:spcPct val="120000"/>
              </a:lnSpc>
              <a:spcBef>
                <a:spcPts val="500"/>
              </a:spcBef>
              <a:spcAft>
                <a:spcPts val="0"/>
              </a:spcAft>
              <a:buClr>
                <a:srgbClr val="FAA61B"/>
              </a:buClr>
              <a:buSzTx/>
              <a:buFont typeface="Wingdings" panose="05000000000000000000" pitchFamily="2" charset="2"/>
              <a:buChar char="§"/>
              <a:tabLst/>
              <a:defRPr/>
            </a:pPr>
            <a:r>
              <a:rPr lang="en-AU" sz="2000">
                <a:solidFill>
                  <a:srgbClr val="2A3648"/>
                </a:solidFill>
                <a:latin typeface="Calibri" panose="020F0502020204030204"/>
              </a:rPr>
              <a:t>Quality workforce</a:t>
            </a:r>
          </a:p>
          <a:p>
            <a:pPr marL="742950" marR="0" lvl="1" indent="-285750" fontAlgn="auto">
              <a:lnSpc>
                <a:spcPct val="120000"/>
              </a:lnSpc>
              <a:spcBef>
                <a:spcPts val="500"/>
              </a:spcBef>
              <a:spcAft>
                <a:spcPts val="0"/>
              </a:spcAft>
              <a:buClr>
                <a:srgbClr val="FAA61B"/>
              </a:buClr>
              <a:buSzTx/>
              <a:buFont typeface="Wingdings" panose="05000000000000000000" pitchFamily="2" charset="2"/>
              <a:buChar char="§"/>
              <a:tabLst/>
              <a:defRPr/>
            </a:pPr>
            <a:r>
              <a:rPr lang="en-AU" sz="2000">
                <a:solidFill>
                  <a:srgbClr val="2A3648"/>
                </a:solidFill>
                <a:latin typeface="Calibri" panose="020F0502020204030204"/>
              </a:rPr>
              <a:t>Choice</a:t>
            </a:r>
          </a:p>
        </p:txBody>
      </p:sp>
    </p:spTree>
    <p:extLst>
      <p:ext uri="{BB962C8B-B14F-4D97-AF65-F5344CB8AC3E}">
        <p14:creationId xmlns:p14="http://schemas.microsoft.com/office/powerpoint/2010/main" val="3087242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7"/>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5C38-C844-5C95-D6D7-2B5457DB683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7727F7A-6E4C-FAB7-4F24-28F549BBF3CA}"/>
              </a:ext>
            </a:extLst>
          </p:cNvPr>
          <p:cNvSpPr/>
          <p:nvPr/>
        </p:nvSpPr>
        <p:spPr>
          <a:xfrm>
            <a:off x="0" y="0"/>
            <a:ext cx="124968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3">
            <a:extLst>
              <a:ext uri="{FF2B5EF4-FFF2-40B4-BE49-F238E27FC236}">
                <a16:creationId xmlns:a16="http://schemas.microsoft.com/office/drawing/2014/main" id="{9EEE3B64-AC96-8B72-9CAE-EC46877012AE}"/>
              </a:ext>
            </a:extLst>
          </p:cNvPr>
          <p:cNvSpPr txBox="1">
            <a:spLocks/>
          </p:cNvSpPr>
          <p:nvPr/>
        </p:nvSpPr>
        <p:spPr>
          <a:xfrm>
            <a:off x="546652" y="327991"/>
            <a:ext cx="11403496" cy="81865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4000" dirty="0">
                <a:solidFill>
                  <a:schemeClr val="tx2"/>
                </a:solidFill>
                <a:latin typeface="Bebas Neue" panose="020B0606020202050201" pitchFamily="34" charset="0"/>
              </a:rPr>
              <a:t>almost ONE Quarter of children In Queensland are meeting developmental goals by THE time They start </a:t>
            </a:r>
            <a:r>
              <a:rPr lang="en-AU" sz="4000" dirty="0" err="1">
                <a:solidFill>
                  <a:schemeClr val="tx2"/>
                </a:solidFill>
                <a:latin typeface="Bebas Neue" panose="020B0606020202050201" pitchFamily="34" charset="0"/>
              </a:rPr>
              <a:t>SCHool</a:t>
            </a:r>
            <a:endParaRPr lang="en-AU" sz="4000" dirty="0">
              <a:solidFill>
                <a:schemeClr val="tx2"/>
              </a:solidFill>
              <a:latin typeface="Bebas Neue" panose="020B0606020202050201" pitchFamily="34" charset="0"/>
            </a:endParaRPr>
          </a:p>
          <a:p>
            <a:pPr>
              <a:lnSpc>
                <a:spcPct val="80000"/>
              </a:lnSpc>
            </a:pPr>
            <a:endParaRPr lang="en-AU" sz="4000" dirty="0">
              <a:solidFill>
                <a:schemeClr val="tx2"/>
              </a:solidFill>
              <a:latin typeface="Bebas Neue" panose="020B0606020202050201" pitchFamily="34" charset="0"/>
            </a:endParaRPr>
          </a:p>
          <a:p>
            <a:pPr>
              <a:lnSpc>
                <a:spcPct val="80000"/>
              </a:lnSpc>
            </a:pPr>
            <a:endParaRPr lang="en-AU" sz="4000" dirty="0">
              <a:solidFill>
                <a:schemeClr val="tx2"/>
              </a:solidFill>
              <a:latin typeface="Bebas Neue" panose="020B0606020202050201" pitchFamily="34" charset="0"/>
            </a:endParaRPr>
          </a:p>
          <a:p>
            <a:pPr>
              <a:lnSpc>
                <a:spcPct val="80000"/>
              </a:lnSpc>
            </a:pPr>
            <a:r>
              <a:rPr lang="en-AU" sz="4000" dirty="0">
                <a:solidFill>
                  <a:schemeClr val="tx2"/>
                </a:solidFill>
                <a:latin typeface="Bebas Neue" panose="020B0606020202050201" pitchFamily="34" charset="0"/>
              </a:rPr>
              <a:t>Over 10,000 families waiting for Social housing (more than 90% are Single Parent households)</a:t>
            </a:r>
          </a:p>
          <a:p>
            <a:pPr>
              <a:lnSpc>
                <a:spcPct val="80000"/>
              </a:lnSpc>
            </a:pPr>
            <a:endParaRPr lang="en-AU" sz="6600" dirty="0">
              <a:solidFill>
                <a:schemeClr val="tx2"/>
              </a:solidFill>
              <a:latin typeface="Bebas Neue" panose="020B0606020202050201" pitchFamily="34" charset="0"/>
            </a:endParaRPr>
          </a:p>
          <a:p>
            <a:pPr>
              <a:lnSpc>
                <a:spcPct val="80000"/>
              </a:lnSpc>
            </a:pPr>
            <a:r>
              <a:rPr lang="en-US" sz="4000" dirty="0">
                <a:solidFill>
                  <a:schemeClr val="tx2"/>
                </a:solidFill>
                <a:latin typeface="Bebas Neue" panose="020B0606020202050201" pitchFamily="34" charset="0"/>
              </a:rPr>
              <a:t>Food insecurity is rising, with households cutting corners to feed themselves</a:t>
            </a:r>
            <a:endParaRPr lang="en-AU" sz="4000" dirty="0">
              <a:solidFill>
                <a:schemeClr val="tx2"/>
              </a:solidFill>
              <a:latin typeface="Bebas Neue" panose="020B0606020202050201" pitchFamily="34" charset="0"/>
            </a:endParaRPr>
          </a:p>
        </p:txBody>
      </p:sp>
      <p:pic>
        <p:nvPicPr>
          <p:cNvPr id="14" name="Graphic 13">
            <a:extLst>
              <a:ext uri="{FF2B5EF4-FFF2-40B4-BE49-F238E27FC236}">
                <a16:creationId xmlns:a16="http://schemas.microsoft.com/office/drawing/2014/main" id="{2CC3B0AB-B750-4F70-483F-887175ED6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51986" y="-840356"/>
            <a:ext cx="6014794" cy="6168233"/>
          </a:xfrm>
          <a:prstGeom prst="rect">
            <a:avLst/>
          </a:prstGeom>
        </p:spPr>
      </p:pic>
    </p:spTree>
    <p:extLst>
      <p:ext uri="{BB962C8B-B14F-4D97-AF65-F5344CB8AC3E}">
        <p14:creationId xmlns:p14="http://schemas.microsoft.com/office/powerpoint/2010/main" val="303384026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83DFCA-2D0E-3AA2-1D3C-6CB24EF4EB74}"/>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F6C65F3F-82DE-9F43-BA3A-642CAF594AC8}"/>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B3C81DEE-2D18-585D-CFBC-514C8EC6C2D8}"/>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B56B6F0B-1E51-CF49-77F6-919CC5B87EB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A1AE94E9-7DD0-5F70-A376-8147B39877FD}"/>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pic>
        <p:nvPicPr>
          <p:cNvPr id="11" name="Picture 10" descr="The text emphasizes the necessity for increased focus on ensuring all families have access to essential services such as safe housing, affordable health care, and education, particularly for those with low incomes.&#10;&#10;AI-generated content may be incorrect.">
            <a:extLst>
              <a:ext uri="{FF2B5EF4-FFF2-40B4-BE49-F238E27FC236}">
                <a16:creationId xmlns:a16="http://schemas.microsoft.com/office/drawing/2014/main" id="{EB8DE977-643A-34A6-A06C-238605604824}"/>
              </a:ext>
            </a:extLst>
          </p:cNvPr>
          <p:cNvPicPr>
            <a:picLocks noChangeAspect="1"/>
          </p:cNvPicPr>
          <p:nvPr/>
        </p:nvPicPr>
        <p:blipFill>
          <a:blip r:embed="rId3"/>
          <a:stretch>
            <a:fillRect/>
          </a:stretch>
        </p:blipFill>
        <p:spPr>
          <a:xfrm>
            <a:off x="1395665" y="834337"/>
            <a:ext cx="7844377" cy="4744278"/>
          </a:xfrm>
          <a:prstGeom prst="rect">
            <a:avLst/>
          </a:prstGeom>
        </p:spPr>
      </p:pic>
      <p:pic>
        <p:nvPicPr>
          <p:cNvPr id="13" name="Graphic 1">
            <a:extLst>
              <a:ext uri="{FF2B5EF4-FFF2-40B4-BE49-F238E27FC236}">
                <a16:creationId xmlns:a16="http://schemas.microsoft.com/office/drawing/2014/main" id="{D80E148D-3F20-0B7A-D9D8-83BF0C3B05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8966" y="1349231"/>
            <a:ext cx="2514600" cy="3934460"/>
          </a:xfrm>
          <a:prstGeom prst="rect">
            <a:avLst/>
          </a:prstGeom>
        </p:spPr>
      </p:pic>
    </p:spTree>
    <p:extLst>
      <p:ext uri="{BB962C8B-B14F-4D97-AF65-F5344CB8AC3E}">
        <p14:creationId xmlns:p14="http://schemas.microsoft.com/office/powerpoint/2010/main" val="1134371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8" y="1553943"/>
            <a:ext cx="8057819" cy="5022914"/>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2000"/>
              </a:spcBef>
              <a:spcAft>
                <a:spcPts val="0"/>
              </a:spcAft>
              <a:buClr>
                <a:srgbClr val="FAA61B"/>
              </a:buClr>
              <a:buSzTx/>
              <a:buFont typeface="Wingdings" panose="05000000000000000000" pitchFamily="2" charset="2"/>
              <a:buChar char="§"/>
              <a:tabLst/>
              <a:defRPr/>
            </a:pPr>
            <a:r>
              <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rPr>
              <a:t>Needs strong, consistent focus on material basics, especially safe</a:t>
            </a:r>
            <a:r>
              <a:rPr lang="en-AU" sz="2600" dirty="0">
                <a:solidFill>
                  <a:srgbClr val="2A3648"/>
                </a:solidFill>
                <a:latin typeface="Calibri" panose="020F0502020204030204"/>
              </a:rPr>
              <a:t> and affordable housing</a:t>
            </a:r>
          </a:p>
          <a:p>
            <a:pPr marL="285750" indent="-285750">
              <a:lnSpc>
                <a:spcPct val="120000"/>
              </a:lnSpc>
              <a:spcBef>
                <a:spcPts val="2000"/>
              </a:spcBef>
              <a:buClr>
                <a:srgbClr val="FAA61B"/>
              </a:buClr>
              <a:buFont typeface="Wingdings" panose="05000000000000000000" pitchFamily="2" charset="2"/>
              <a:buChar char="§"/>
              <a:defRPr/>
            </a:pPr>
            <a:r>
              <a:rPr lang="en-AU" sz="2600" dirty="0">
                <a:solidFill>
                  <a:srgbClr val="2A3648"/>
                </a:solidFill>
              </a:rPr>
              <a:t>Provide equitable access to health services, education and training</a:t>
            </a:r>
            <a:endPar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endParaRPr>
          </a:p>
          <a:p>
            <a:pPr marL="285750" marR="0" lvl="0" indent="-285750" algn="l" defTabSz="914400" rtl="0" eaLnBrk="1" fontAlgn="auto" latinLnBrk="0" hangingPunct="1">
              <a:lnSpc>
                <a:spcPct val="120000"/>
              </a:lnSpc>
              <a:spcBef>
                <a:spcPts val="2000"/>
              </a:spcBef>
              <a:spcAft>
                <a:spcPts val="0"/>
              </a:spcAft>
              <a:buClr>
                <a:srgbClr val="FAA61B"/>
              </a:buClr>
              <a:buSzTx/>
              <a:buFont typeface="Wingdings" panose="05000000000000000000" pitchFamily="2" charset="2"/>
              <a:buChar char="§"/>
              <a:tabLst/>
              <a:defRPr/>
            </a:pPr>
            <a:r>
              <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rPr>
              <a:t>Tailored services and supports are needed for children and families who experience the disadvantage to access the supports they need to thrive.</a:t>
            </a:r>
          </a:p>
          <a:p>
            <a:pPr marL="285750" marR="0" lvl="0" indent="-285750" algn="l" defTabSz="914400" rtl="0" eaLnBrk="1" fontAlgn="auto" latinLnBrk="0" hangingPunct="1">
              <a:spcBef>
                <a:spcPts val="2000"/>
              </a:spcBef>
              <a:spcAft>
                <a:spcPts val="0"/>
              </a:spcAft>
              <a:buClr>
                <a:srgbClr val="FAA61B"/>
              </a:buClr>
              <a:buSzTx/>
              <a:buFont typeface="Wingdings" panose="05000000000000000000" pitchFamily="2" charset="2"/>
              <a:buChar char="§"/>
              <a:tabLst/>
              <a:defRPr/>
            </a:pPr>
            <a:r>
              <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rPr>
              <a:t>Strengthen capacity of the service system to provide culturally safe and responsive services</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Policy</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3">
            <a:extLst>
              <a:ext uri="{FF2B5EF4-FFF2-40B4-BE49-F238E27FC236}">
                <a16:creationId xmlns:a16="http://schemas.microsoft.com/office/drawing/2014/main" id="{50448198-96D2-6063-13C0-9A69451EE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8537316" y="287708"/>
            <a:ext cx="5905630" cy="6282585"/>
          </a:xfrm>
          <a:prstGeom prst="rect">
            <a:avLst/>
          </a:prstGeom>
        </p:spPr>
      </p:pic>
    </p:spTree>
    <p:extLst>
      <p:ext uri="{BB962C8B-B14F-4D97-AF65-F5344CB8AC3E}">
        <p14:creationId xmlns:p14="http://schemas.microsoft.com/office/powerpoint/2010/main" val="915299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9" y="1553943"/>
            <a:ext cx="7693178" cy="458587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200" b="0" i="0" u="none" strike="noStrike" kern="1200" cap="none" spc="0" normalizeH="0" baseline="0" noProof="0" dirty="0">
                <a:ln>
                  <a:noFill/>
                </a:ln>
                <a:solidFill>
                  <a:schemeClr val="bg2"/>
                </a:solidFill>
                <a:effectLst/>
                <a:uLnTx/>
                <a:uFillTx/>
                <a:latin typeface="Calibri" panose="020F0502020204030204"/>
                <a:ea typeface="+mn-ea"/>
                <a:cs typeface="+mn-cs"/>
              </a:rPr>
              <a:t>Develop multi-dimensional, whole of government </a:t>
            </a:r>
            <a:r>
              <a:rPr kumimoji="0" lang="en-AU" sz="2200" b="1" i="1" u="none" strike="noStrike" kern="1200" cap="none" spc="0" normalizeH="0" baseline="0" noProof="0" dirty="0">
                <a:ln>
                  <a:noFill/>
                </a:ln>
                <a:solidFill>
                  <a:schemeClr val="bg2"/>
                </a:solidFill>
                <a:effectLst/>
                <a:uLnTx/>
                <a:uFillTx/>
                <a:latin typeface="Calibri" panose="020F0502020204030204"/>
                <a:ea typeface="+mn-ea"/>
                <a:cs typeface="+mn-cs"/>
              </a:rPr>
              <a:t>Families Strategy </a:t>
            </a:r>
            <a:endParaRPr kumimoji="0" lang="en-AU" sz="22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lang="en-AU" sz="2200" dirty="0">
                <a:solidFill>
                  <a:schemeClr val="bg2"/>
                </a:solidFill>
                <a:latin typeface="Calibri" panose="020F0502020204030204"/>
              </a:rPr>
              <a:t>Shared vision of desired outcomes for children and families who experience disadvantage across all levels of government, NGO sector and philanthropy</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200" b="0" i="0" u="none" strike="noStrike" kern="1200" cap="none" spc="0" normalizeH="0" baseline="0" noProof="0" dirty="0">
                <a:ln>
                  <a:noFill/>
                </a:ln>
                <a:solidFill>
                  <a:schemeClr val="bg2"/>
                </a:solidFill>
                <a:effectLst/>
                <a:uLnTx/>
                <a:uFillTx/>
                <a:latin typeface="Calibri" panose="020F0502020204030204"/>
                <a:ea typeface="+mn-ea"/>
                <a:cs typeface="+mn-cs"/>
              </a:rPr>
              <a:t>Adopt the Nest Wellbeing Framework to guide holistic approach</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lang="en-AU" sz="2200" dirty="0">
                <a:solidFill>
                  <a:schemeClr val="bg2"/>
                </a:solidFill>
                <a:latin typeface="Calibri" panose="020F0502020204030204"/>
              </a:rPr>
              <a:t>Build sustainable workforce by increasing duration and adequacy of funding contracts</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2200" b="0" i="0" u="none" strike="noStrike" kern="1200" cap="none" spc="0" normalizeH="0" baseline="0" noProof="0" dirty="0">
                <a:ln>
                  <a:noFill/>
                </a:ln>
                <a:solidFill>
                  <a:schemeClr val="bg2"/>
                </a:solidFill>
                <a:effectLst/>
                <a:uLnTx/>
                <a:uFillTx/>
                <a:latin typeface="Calibri" panose="020F0502020204030204"/>
                <a:ea typeface="+mn-ea"/>
                <a:cs typeface="+mn-cs"/>
              </a:rPr>
              <a:t>Support members of equity groups to undertake tertiary child and family studies</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Policy priorities and recommendations</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1">
            <a:extLst>
              <a:ext uri="{FF2B5EF4-FFF2-40B4-BE49-F238E27FC236}">
                <a16:creationId xmlns:a16="http://schemas.microsoft.com/office/drawing/2014/main" id="{D89E97D5-5769-A221-F1C2-C21E9F91F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5240" y="1978709"/>
            <a:ext cx="2514600" cy="3934460"/>
          </a:xfrm>
          <a:prstGeom prst="rect">
            <a:avLst/>
          </a:prstGeom>
        </p:spPr>
      </p:pic>
      <p:pic>
        <p:nvPicPr>
          <p:cNvPr id="9" name="Picture 8">
            <a:extLst>
              <a:ext uri="{FF2B5EF4-FFF2-40B4-BE49-F238E27FC236}">
                <a16:creationId xmlns:a16="http://schemas.microsoft.com/office/drawing/2014/main" id="{BD4B0D81-6194-53B7-6119-42565449A88F}"/>
              </a:ext>
            </a:extLst>
          </p:cNvPr>
          <p:cNvPicPr>
            <a:picLocks noChangeAspect="1"/>
          </p:cNvPicPr>
          <p:nvPr/>
        </p:nvPicPr>
        <p:blipFill>
          <a:blip r:embed="rId5"/>
          <a:stretch>
            <a:fillRect/>
          </a:stretch>
        </p:blipFill>
        <p:spPr>
          <a:xfrm>
            <a:off x="-249158" y="0"/>
            <a:ext cx="12892592" cy="6947452"/>
          </a:xfrm>
          <a:prstGeom prst="rect">
            <a:avLst/>
          </a:prstGeom>
        </p:spPr>
      </p:pic>
    </p:spTree>
    <p:extLst>
      <p:ext uri="{BB962C8B-B14F-4D97-AF65-F5344CB8AC3E}">
        <p14:creationId xmlns:p14="http://schemas.microsoft.com/office/powerpoint/2010/main" val="2699192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7EF89F-5A4D-D8EC-5D59-3406AC2435FA}"/>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667F2021-A241-F34B-70AF-E50E684EE459}"/>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15" name="Content Placeholder 4">
            <a:extLst>
              <a:ext uri="{FF2B5EF4-FFF2-40B4-BE49-F238E27FC236}">
                <a16:creationId xmlns:a16="http://schemas.microsoft.com/office/drawing/2014/main" id="{FFB38B10-8AC3-DE5A-D0F3-DAAD0282663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pic>
        <p:nvPicPr>
          <p:cNvPr id="5" name="Picture 4" descr="The image contains various logos representing organizations such as Act for Kids, Anglicare, Aboriginal and Torres Strait Islander community services, and many others, all emphasizing community support and social services in Queensland.&#10;&#10;AI-generated content may be incorrect.">
            <a:extLst>
              <a:ext uri="{FF2B5EF4-FFF2-40B4-BE49-F238E27FC236}">
                <a16:creationId xmlns:a16="http://schemas.microsoft.com/office/drawing/2014/main" id="{C594E8EE-3500-10A7-F6C1-F37B7FC82F0A}"/>
              </a:ext>
            </a:extLst>
          </p:cNvPr>
          <p:cNvPicPr>
            <a:picLocks noChangeAspect="1"/>
          </p:cNvPicPr>
          <p:nvPr/>
        </p:nvPicPr>
        <p:blipFill>
          <a:blip r:embed="rId4"/>
          <a:stretch>
            <a:fillRect/>
          </a:stretch>
        </p:blipFill>
        <p:spPr>
          <a:xfrm>
            <a:off x="602974" y="102320"/>
            <a:ext cx="7330854" cy="4022664"/>
          </a:xfrm>
          <a:prstGeom prst="rect">
            <a:avLst/>
          </a:prstGeom>
        </p:spPr>
      </p:pic>
      <p:pic>
        <p:nvPicPr>
          <p:cNvPr id="7" name="Picture 6" descr="The image displays a collection of diverse logos and acronyms representing various organizations and programs, including Child Protection, CTC, SOUTH BURNETT, MENTAL HEALTH, St Vincent de Paul Society, QUEENSLAND, UNITING CARE, and YFS.&#10;&#10;AI-generated content may be incorrect.">
            <a:extLst>
              <a:ext uri="{FF2B5EF4-FFF2-40B4-BE49-F238E27FC236}">
                <a16:creationId xmlns:a16="http://schemas.microsoft.com/office/drawing/2014/main" id="{26D6477E-DDFD-2763-3C3C-C6C6ABC652BE}"/>
              </a:ext>
            </a:extLst>
          </p:cNvPr>
          <p:cNvPicPr>
            <a:picLocks noChangeAspect="1"/>
          </p:cNvPicPr>
          <p:nvPr/>
        </p:nvPicPr>
        <p:blipFill>
          <a:blip r:embed="rId5"/>
          <a:stretch>
            <a:fillRect/>
          </a:stretch>
        </p:blipFill>
        <p:spPr>
          <a:xfrm>
            <a:off x="649839" y="3891708"/>
            <a:ext cx="7741048" cy="3168813"/>
          </a:xfrm>
          <a:prstGeom prst="rect">
            <a:avLst/>
          </a:prstGeom>
        </p:spPr>
      </p:pic>
      <p:pic>
        <p:nvPicPr>
          <p:cNvPr id="8" name="Graphic 1">
            <a:extLst>
              <a:ext uri="{FF2B5EF4-FFF2-40B4-BE49-F238E27FC236}">
                <a16:creationId xmlns:a16="http://schemas.microsoft.com/office/drawing/2014/main" id="{D5589ECE-3327-3E70-559E-CD5470B33D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8966" y="1349231"/>
            <a:ext cx="2514600" cy="3934460"/>
          </a:xfrm>
          <a:prstGeom prst="rect">
            <a:avLst/>
          </a:prstGeom>
        </p:spPr>
      </p:pic>
    </p:spTree>
    <p:extLst>
      <p:ext uri="{BB962C8B-B14F-4D97-AF65-F5344CB8AC3E}">
        <p14:creationId xmlns:p14="http://schemas.microsoft.com/office/powerpoint/2010/main" val="103239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1B368B-AA1F-1833-A5CB-D6D27CFD0962}"/>
            </a:ext>
          </a:extLst>
        </p:cNvPr>
        <p:cNvGrpSpPr/>
        <p:nvPr/>
      </p:nvGrpSpPr>
      <p:grpSpPr>
        <a:xfrm>
          <a:off x="0" y="0"/>
          <a:ext cx="0" cy="0"/>
          <a:chOff x="0" y="0"/>
          <a:chExt cx="0" cy="0"/>
        </a:xfrm>
      </p:grpSpPr>
      <p:pic>
        <p:nvPicPr>
          <p:cNvPr id="23" name="Graphic 22">
            <a:extLst>
              <a:ext uri="{FF2B5EF4-FFF2-40B4-BE49-F238E27FC236}">
                <a16:creationId xmlns:a16="http://schemas.microsoft.com/office/drawing/2014/main" id="{219C1E9A-8818-17E8-0708-FFCDA33FFD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38736" y="566057"/>
            <a:ext cx="13696578" cy="5805713"/>
          </a:xfrm>
          <a:prstGeom prst="rect">
            <a:avLst/>
          </a:prstGeom>
        </p:spPr>
      </p:pic>
      <p:pic>
        <p:nvPicPr>
          <p:cNvPr id="18" name="Graphic 17">
            <a:extLst>
              <a:ext uri="{FF2B5EF4-FFF2-40B4-BE49-F238E27FC236}">
                <a16:creationId xmlns:a16="http://schemas.microsoft.com/office/drawing/2014/main" id="{117ED11E-CD4C-5122-97F8-8295B67E1F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40964">
            <a:off x="-9390297" y="1828800"/>
            <a:ext cx="2397647" cy="3105150"/>
          </a:xfrm>
          <a:prstGeom prst="rect">
            <a:avLst/>
          </a:prstGeom>
        </p:spPr>
      </p:pic>
      <p:pic>
        <p:nvPicPr>
          <p:cNvPr id="19" name="Graphic 18">
            <a:extLst>
              <a:ext uri="{FF2B5EF4-FFF2-40B4-BE49-F238E27FC236}">
                <a16:creationId xmlns:a16="http://schemas.microsoft.com/office/drawing/2014/main" id="{E900E3F0-7C0A-DC07-73B7-3021477933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6714">
            <a:off x="-12550077" y="1790425"/>
            <a:ext cx="2466432" cy="3183761"/>
          </a:xfrm>
          <a:prstGeom prst="rect">
            <a:avLst/>
          </a:prstGeom>
        </p:spPr>
      </p:pic>
      <p:pic>
        <p:nvPicPr>
          <p:cNvPr id="20" name="Graphic 19">
            <a:extLst>
              <a:ext uri="{FF2B5EF4-FFF2-40B4-BE49-F238E27FC236}">
                <a16:creationId xmlns:a16="http://schemas.microsoft.com/office/drawing/2014/main" id="{B17355BC-2DEF-11A5-0728-D1FECC31D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947267">
            <a:off x="-16055404" y="1457352"/>
            <a:ext cx="2790825" cy="1066800"/>
          </a:xfrm>
          <a:prstGeom prst="rect">
            <a:avLst/>
          </a:prstGeom>
        </p:spPr>
      </p:pic>
      <p:pic>
        <p:nvPicPr>
          <p:cNvPr id="21" name="Graphic 20">
            <a:extLst>
              <a:ext uri="{FF2B5EF4-FFF2-40B4-BE49-F238E27FC236}">
                <a16:creationId xmlns:a16="http://schemas.microsoft.com/office/drawing/2014/main" id="{4A234EE3-B9DF-F5FC-2371-60EB2BC381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586836">
            <a:off x="-17227534" y="2918946"/>
            <a:ext cx="2790825" cy="1066800"/>
          </a:xfrm>
          <a:prstGeom prst="rect">
            <a:avLst/>
          </a:prstGeom>
        </p:spPr>
      </p:pic>
      <p:pic>
        <p:nvPicPr>
          <p:cNvPr id="22" name="Graphic 21">
            <a:extLst>
              <a:ext uri="{FF2B5EF4-FFF2-40B4-BE49-F238E27FC236}">
                <a16:creationId xmlns:a16="http://schemas.microsoft.com/office/drawing/2014/main" id="{2F904194-7CBA-468A-C06B-C8428E3F75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096791">
            <a:off x="-17628098" y="4337883"/>
            <a:ext cx="2809875" cy="1133475"/>
          </a:xfrm>
          <a:prstGeom prst="rect">
            <a:avLst/>
          </a:prstGeom>
        </p:spPr>
      </p:pic>
      <p:pic>
        <p:nvPicPr>
          <p:cNvPr id="5" name="Picture 4" descr="A person with blonde hair&#10;&#10;AI-generated content may be incorrect.">
            <a:extLst>
              <a:ext uri="{FF2B5EF4-FFF2-40B4-BE49-F238E27FC236}">
                <a16:creationId xmlns:a16="http://schemas.microsoft.com/office/drawing/2014/main" id="{CCBB3A1F-F05C-33FA-D07D-59446F9F9B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7806">
            <a:off x="291070" y="-18314502"/>
            <a:ext cx="4347694" cy="2391650"/>
          </a:xfrm>
          <a:prstGeom prst="rect">
            <a:avLst/>
          </a:prstGeom>
          <a:effectLst>
            <a:outerShdw blurRad="584200" dist="50800" dir="5400000" algn="ctr" rotWithShape="0">
              <a:srgbClr val="000000">
                <a:alpha val="28000"/>
              </a:srgbClr>
            </a:outerShdw>
          </a:effectLst>
        </p:spPr>
      </p:pic>
      <p:sp>
        <p:nvSpPr>
          <p:cNvPr id="6" name="Title 1">
            <a:extLst>
              <a:ext uri="{FF2B5EF4-FFF2-40B4-BE49-F238E27FC236}">
                <a16:creationId xmlns:a16="http://schemas.microsoft.com/office/drawing/2014/main" id="{94A044D1-870D-0298-A163-C9583C6F205F}"/>
              </a:ext>
            </a:extLst>
          </p:cNvPr>
          <p:cNvSpPr txBox="1">
            <a:spLocks/>
          </p:cNvSpPr>
          <p:nvPr/>
        </p:nvSpPr>
        <p:spPr>
          <a:xfrm>
            <a:off x="-18707074" y="187722"/>
            <a:ext cx="10515600" cy="129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6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OUR APPROACH to systems change</a:t>
            </a:r>
            <a:endParaRPr kumimoji="0" lang="en-AU" sz="6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7" name="Graphic 6">
            <a:extLst>
              <a:ext uri="{FF2B5EF4-FFF2-40B4-BE49-F238E27FC236}">
                <a16:creationId xmlns:a16="http://schemas.microsoft.com/office/drawing/2014/main" id="{461C4018-F8D1-C2DF-4566-56C5461412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1554" y="7507964"/>
            <a:ext cx="13995107" cy="2913518"/>
          </a:xfrm>
          <a:prstGeom prst="rect">
            <a:avLst/>
          </a:prstGeom>
        </p:spPr>
      </p:pic>
      <p:pic>
        <p:nvPicPr>
          <p:cNvPr id="3" name="Graphic 1">
            <a:extLst>
              <a:ext uri="{FF2B5EF4-FFF2-40B4-BE49-F238E27FC236}">
                <a16:creationId xmlns:a16="http://schemas.microsoft.com/office/drawing/2014/main" id="{42DB409A-D686-F33C-DEB7-316CF99E39F4}"/>
              </a:ext>
            </a:extLst>
          </p:cNvPr>
          <p:cNvPicPr>
            <a:picLocks noChangeAspect="1"/>
          </p:cNvPicPr>
          <p:nvPr/>
        </p:nvPicPr>
        <p:blipFill>
          <a:blip r:embed="rId18">
            <a:extLst>
              <a:ext uri="{96DAC541-7B7A-43D3-8B79-37D633B846F1}">
                <asvg:svgBlip xmlns:asvg="http://schemas.microsoft.com/office/drawing/2016/SVG/main" r:embed="rId19"/>
              </a:ext>
            </a:extLst>
          </a:blip>
          <a:srcRect l="8447"/>
          <a:stretch>
            <a:fillRect/>
          </a:stretch>
        </p:blipFill>
        <p:spPr>
          <a:xfrm>
            <a:off x="841531" y="1414145"/>
            <a:ext cx="2302196" cy="3934460"/>
          </a:xfrm>
          <a:prstGeom prst="rect">
            <a:avLst/>
          </a:prstGeom>
        </p:spPr>
      </p:pic>
      <p:pic>
        <p:nvPicPr>
          <p:cNvPr id="4" name="Picture 3">
            <a:extLst>
              <a:ext uri="{FF2B5EF4-FFF2-40B4-BE49-F238E27FC236}">
                <a16:creationId xmlns:a16="http://schemas.microsoft.com/office/drawing/2014/main" id="{D935C114-AAF4-44F0-FAA7-E35AAAADED9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48874" y="4608894"/>
            <a:ext cx="2736669" cy="1824446"/>
          </a:xfrm>
          <a:prstGeom prst="rect">
            <a:avLst/>
          </a:prstGeom>
        </p:spPr>
      </p:pic>
      <p:pic>
        <p:nvPicPr>
          <p:cNvPr id="9" name="Picture 8">
            <a:extLst>
              <a:ext uri="{FF2B5EF4-FFF2-40B4-BE49-F238E27FC236}">
                <a16:creationId xmlns:a16="http://schemas.microsoft.com/office/drawing/2014/main" id="{5A9923C6-3BE1-D326-B179-63F00D9BFD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43521" y="4625606"/>
            <a:ext cx="2689860" cy="1793240"/>
          </a:xfrm>
          <a:prstGeom prst="rect">
            <a:avLst/>
          </a:prstGeom>
        </p:spPr>
      </p:pic>
      <p:pic>
        <p:nvPicPr>
          <p:cNvPr id="11" name="Picture 10">
            <a:extLst>
              <a:ext uri="{FF2B5EF4-FFF2-40B4-BE49-F238E27FC236}">
                <a16:creationId xmlns:a16="http://schemas.microsoft.com/office/drawing/2014/main" id="{73E2DAD2-F7C3-3573-4918-BFAC3A3B397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11272" y="393809"/>
            <a:ext cx="1996441" cy="1330961"/>
          </a:xfrm>
          <a:prstGeom prst="rect">
            <a:avLst/>
          </a:prstGeom>
        </p:spPr>
      </p:pic>
      <p:pic>
        <p:nvPicPr>
          <p:cNvPr id="13" name="Picture 12">
            <a:extLst>
              <a:ext uri="{FF2B5EF4-FFF2-40B4-BE49-F238E27FC236}">
                <a16:creationId xmlns:a16="http://schemas.microsoft.com/office/drawing/2014/main" id="{586BD4B0-E924-487F-1736-9C9C8C34E7BE}"/>
              </a:ext>
            </a:extLst>
          </p:cNvPr>
          <p:cNvPicPr>
            <a:picLocks noChangeAspect="1"/>
          </p:cNvPicPr>
          <p:nvPr/>
        </p:nvPicPr>
        <p:blipFill>
          <a:blip r:embed="rId23">
            <a:extLst>
              <a:ext uri="{28A0092B-C50C-407E-A947-70E740481C1C}">
                <a14:useLocalDpi xmlns:a14="http://schemas.microsoft.com/office/drawing/2010/main" val="0"/>
              </a:ext>
            </a:extLst>
          </a:blip>
          <a:srcRect r="9371"/>
          <a:stretch>
            <a:fillRect/>
          </a:stretch>
        </p:blipFill>
        <p:spPr>
          <a:xfrm rot="5400000">
            <a:off x="3573255" y="2633887"/>
            <a:ext cx="2092315" cy="1539108"/>
          </a:xfrm>
          <a:prstGeom prst="rect">
            <a:avLst/>
          </a:prstGeom>
        </p:spPr>
      </p:pic>
      <p:pic>
        <p:nvPicPr>
          <p:cNvPr id="15" name="Picture 14">
            <a:extLst>
              <a:ext uri="{FF2B5EF4-FFF2-40B4-BE49-F238E27FC236}">
                <a16:creationId xmlns:a16="http://schemas.microsoft.com/office/drawing/2014/main" id="{BC3F9B34-1A28-56B4-3BE9-CCD2B353D10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50793" y="1872636"/>
            <a:ext cx="3882588" cy="2588392"/>
          </a:xfrm>
          <a:prstGeom prst="rect">
            <a:avLst/>
          </a:prstGeom>
        </p:spPr>
      </p:pic>
      <p:pic>
        <p:nvPicPr>
          <p:cNvPr id="25" name="Picture 24">
            <a:extLst>
              <a:ext uri="{FF2B5EF4-FFF2-40B4-BE49-F238E27FC236}">
                <a16:creationId xmlns:a16="http://schemas.microsoft.com/office/drawing/2014/main" id="{2E03057F-79E1-21C8-4BCA-A16BD496370B}"/>
              </a:ext>
            </a:extLst>
          </p:cNvPr>
          <p:cNvPicPr>
            <a:picLocks noChangeAspect="1"/>
          </p:cNvPicPr>
          <p:nvPr/>
        </p:nvPicPr>
        <p:blipFill>
          <a:blip r:embed="rId25">
            <a:extLst>
              <a:ext uri="{28A0092B-C50C-407E-A947-70E740481C1C}">
                <a14:useLocalDpi xmlns:a14="http://schemas.microsoft.com/office/drawing/2010/main" val="0"/>
              </a:ext>
            </a:extLst>
          </a:blip>
          <a:srcRect r="11540"/>
          <a:stretch>
            <a:fillRect/>
          </a:stretch>
        </p:blipFill>
        <p:spPr>
          <a:xfrm rot="16200000">
            <a:off x="9276371" y="4180647"/>
            <a:ext cx="2588392" cy="1950720"/>
          </a:xfrm>
          <a:prstGeom prst="rect">
            <a:avLst/>
          </a:prstGeom>
        </p:spPr>
      </p:pic>
      <p:pic>
        <p:nvPicPr>
          <p:cNvPr id="27" name="Picture 26">
            <a:extLst>
              <a:ext uri="{FF2B5EF4-FFF2-40B4-BE49-F238E27FC236}">
                <a16:creationId xmlns:a16="http://schemas.microsoft.com/office/drawing/2014/main" id="{F7D09F55-B06A-C0DA-2F6B-53F3ACAE63ED}"/>
              </a:ext>
            </a:extLst>
          </p:cNvPr>
          <p:cNvPicPr>
            <a:picLocks noChangeAspect="1"/>
          </p:cNvPicPr>
          <p:nvPr/>
        </p:nvPicPr>
        <p:blipFill>
          <a:blip r:embed="rId26">
            <a:extLst>
              <a:ext uri="{28A0092B-C50C-407E-A947-70E740481C1C}">
                <a14:useLocalDpi xmlns:a14="http://schemas.microsoft.com/office/drawing/2010/main" val="0"/>
              </a:ext>
            </a:extLst>
          </a:blip>
          <a:srcRect l="13504" r="8131"/>
          <a:stretch>
            <a:fillRect/>
          </a:stretch>
        </p:blipFill>
        <p:spPr>
          <a:xfrm rot="16200000">
            <a:off x="3700701" y="530490"/>
            <a:ext cx="1824446" cy="1552087"/>
          </a:xfrm>
          <a:prstGeom prst="rect">
            <a:avLst/>
          </a:prstGeom>
        </p:spPr>
      </p:pic>
      <p:pic>
        <p:nvPicPr>
          <p:cNvPr id="29" name="Picture 28">
            <a:extLst>
              <a:ext uri="{FF2B5EF4-FFF2-40B4-BE49-F238E27FC236}">
                <a16:creationId xmlns:a16="http://schemas.microsoft.com/office/drawing/2014/main" id="{9C9F7DA3-578D-5208-6FDC-72E2BEDB40F1}"/>
              </a:ext>
            </a:extLst>
          </p:cNvPr>
          <p:cNvPicPr>
            <a:picLocks noChangeAspect="1"/>
          </p:cNvPicPr>
          <p:nvPr/>
        </p:nvPicPr>
        <p:blipFill>
          <a:blip r:embed="rId27">
            <a:extLst>
              <a:ext uri="{28A0092B-C50C-407E-A947-70E740481C1C}">
                <a14:useLocalDpi xmlns:a14="http://schemas.microsoft.com/office/drawing/2010/main" val="0"/>
              </a:ext>
            </a:extLst>
          </a:blip>
          <a:srcRect l="16772" r="-1"/>
          <a:stretch>
            <a:fillRect/>
          </a:stretch>
        </p:blipFill>
        <p:spPr>
          <a:xfrm>
            <a:off x="5563227" y="393809"/>
            <a:ext cx="1669280" cy="1337109"/>
          </a:xfrm>
          <a:prstGeom prst="rect">
            <a:avLst/>
          </a:prstGeom>
        </p:spPr>
      </p:pic>
      <p:pic>
        <p:nvPicPr>
          <p:cNvPr id="31" name="Picture 30">
            <a:extLst>
              <a:ext uri="{FF2B5EF4-FFF2-40B4-BE49-F238E27FC236}">
                <a16:creationId xmlns:a16="http://schemas.microsoft.com/office/drawing/2014/main" id="{341E1648-1229-F616-21A1-CB967738D44E}"/>
              </a:ext>
            </a:extLst>
          </p:cNvPr>
          <p:cNvPicPr>
            <a:picLocks noChangeAspect="1"/>
          </p:cNvPicPr>
          <p:nvPr/>
        </p:nvPicPr>
        <p:blipFill>
          <a:blip r:embed="rId28">
            <a:extLst>
              <a:ext uri="{28A0092B-C50C-407E-A947-70E740481C1C}">
                <a14:useLocalDpi xmlns:a14="http://schemas.microsoft.com/office/drawing/2010/main" val="0"/>
              </a:ext>
            </a:extLst>
          </a:blip>
          <a:srcRect l="29138" r="8398"/>
          <a:stretch>
            <a:fillRect/>
          </a:stretch>
        </p:blipFill>
        <p:spPr>
          <a:xfrm rot="16200000">
            <a:off x="9656597" y="340839"/>
            <a:ext cx="1824445" cy="1947215"/>
          </a:xfrm>
          <a:prstGeom prst="rect">
            <a:avLst/>
          </a:prstGeom>
        </p:spPr>
      </p:pic>
      <p:pic>
        <p:nvPicPr>
          <p:cNvPr id="33" name="Picture 32">
            <a:extLst>
              <a:ext uri="{FF2B5EF4-FFF2-40B4-BE49-F238E27FC236}">
                <a16:creationId xmlns:a16="http://schemas.microsoft.com/office/drawing/2014/main" id="{5DFF7ADD-F7C8-C555-5324-A379042ACE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95206" y="2398043"/>
            <a:ext cx="1947215" cy="1298143"/>
          </a:xfrm>
          <a:prstGeom prst="rect">
            <a:avLst/>
          </a:prstGeom>
        </p:spPr>
      </p:pic>
    </p:spTree>
    <p:extLst>
      <p:ext uri="{BB962C8B-B14F-4D97-AF65-F5344CB8AC3E}">
        <p14:creationId xmlns:p14="http://schemas.microsoft.com/office/powerpoint/2010/main" val="1354324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boriginal flag">
            <a:extLst>
              <a:ext uri="{FF2B5EF4-FFF2-40B4-BE49-F238E27FC236}">
                <a16:creationId xmlns:a16="http://schemas.microsoft.com/office/drawing/2014/main" id="{570151D8-F508-9ED2-41A0-A49DAF1F92C5}"/>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933036" y="2179135"/>
            <a:ext cx="3749589" cy="2499730"/>
          </a:xfrm>
          <a:prstGeom prst="rect">
            <a:avLst/>
          </a:prstGeom>
          <a:noFill/>
          <a:effectLst>
            <a:outerShdw blurRad="711200" dist="50800" dir="5400000" sx="111000" sy="111000" algn="ctr" rotWithShape="0">
              <a:srgbClr val="000000">
                <a:alpha val="36000"/>
              </a:srgbClr>
            </a:outerShdw>
          </a:effectLst>
          <a:extLst>
            <a:ext uri="{909E8E84-426E-40DD-AFC4-6F175D3DCCD1}">
              <a14:hiddenFill xmlns:a14="http://schemas.microsoft.com/office/drawing/2010/main">
                <a:solidFill>
                  <a:srgbClr val="FFFFFF"/>
                </a:solidFill>
              </a14:hiddenFill>
            </a:ext>
          </a:extLst>
        </p:spPr>
      </p:pic>
      <p:pic>
        <p:nvPicPr>
          <p:cNvPr id="7" name="Picture 4" descr="Torres Strait flag">
            <a:extLst>
              <a:ext uri="{FF2B5EF4-FFF2-40B4-BE49-F238E27FC236}">
                <a16:creationId xmlns:a16="http://schemas.microsoft.com/office/drawing/2014/main" id="{3BB5BECB-B2D0-18ED-1162-64EAE174451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509377" y="2179136"/>
            <a:ext cx="3749587" cy="2499724"/>
          </a:xfrm>
          <a:prstGeom prst="rect">
            <a:avLst/>
          </a:prstGeom>
          <a:noFill/>
          <a:effectLst>
            <a:outerShdw blurRad="711200" dist="50800" dir="5400000" sx="111000" sy="111000" algn="ctr" rotWithShape="0">
              <a:srgbClr val="000000">
                <a:alpha val="36000"/>
              </a:srgbClr>
            </a:outerShdw>
          </a:effectLst>
          <a:extLst>
            <a:ext uri="{909E8E84-426E-40DD-AFC4-6F175D3DCCD1}">
              <a14:hiddenFill xmlns:a14="http://schemas.microsoft.com/office/drawing/2010/main">
                <a:solidFill>
                  <a:srgbClr val="FFFFFF"/>
                </a:solidFill>
              </a14:hiddenFill>
            </a:ext>
          </a:extLst>
        </p:spPr>
      </p:pic>
      <p:sp>
        <p:nvSpPr>
          <p:cNvPr id="2" name="Content Placeholder 4">
            <a:extLst>
              <a:ext uri="{FF2B5EF4-FFF2-40B4-BE49-F238E27FC236}">
                <a16:creationId xmlns:a16="http://schemas.microsoft.com/office/drawing/2014/main" id="{3FB59446-7D50-BAAC-064F-7B529CF4178F}"/>
              </a:ext>
            </a:extLst>
          </p:cNvPr>
          <p:cNvSpPr txBox="1">
            <a:spLocks/>
          </p:cNvSpPr>
          <p:nvPr/>
        </p:nvSpPr>
        <p:spPr>
          <a:xfrm>
            <a:off x="838200" y="5006536"/>
            <a:ext cx="10515600" cy="1527176"/>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FFF9EF"/>
                </a:solidFill>
                <a:effectLst/>
                <a:uLnTx/>
                <a:uFillTx/>
                <a:latin typeface="Bahnschrift" panose="020B0502040204020203" pitchFamily="34" charset="0"/>
                <a:ea typeface="Calibri" panose="020F0502020204030204" pitchFamily="34" charset="0"/>
                <a:cs typeface="+mn-cs"/>
              </a:rPr>
              <a:t>QCOSS acknowledges Aboriginal and Torres Strait Islander people as the original inhabitants of Australia and recognises these unique cultures as part of the cultural heritage of all Australians. We pay respect to the Elders of this land; past and present.</a:t>
            </a:r>
            <a:endParaRPr kumimoji="0" lang="en-AU" sz="2800" b="0" i="0" u="none" strike="noStrike" kern="1200" cap="none" spc="0" normalizeH="0" baseline="0" noProof="0" dirty="0">
              <a:ln>
                <a:noFill/>
              </a:ln>
              <a:solidFill>
                <a:srgbClr val="FFF9EF"/>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31199561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7EF89F-5A4D-D8EC-5D59-3406AC2435FA}"/>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667F2021-A241-F34B-70AF-E50E684EE459}"/>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15" name="Content Placeholder 4">
            <a:extLst>
              <a:ext uri="{FF2B5EF4-FFF2-40B4-BE49-F238E27FC236}">
                <a16:creationId xmlns:a16="http://schemas.microsoft.com/office/drawing/2014/main" id="{FFB38B10-8AC3-DE5A-D0F3-DAAD0282663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9A7F1BC1-E883-768E-13B8-259E0ED3B507}"/>
              </a:ext>
            </a:extLst>
          </p:cNvPr>
          <p:cNvSpPr txBox="1"/>
          <p:nvPr/>
        </p:nvSpPr>
        <p:spPr>
          <a:xfrm>
            <a:off x="701869" y="1553943"/>
            <a:ext cx="6541142" cy="4008790"/>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kumimoji="0" lang="en-AU" sz="2400" b="0" i="0" u="none" strike="noStrike" kern="1200" cap="none" spc="0" normalizeH="0" baseline="0" noProof="0" dirty="0">
                <a:ln>
                  <a:noFill/>
                </a:ln>
                <a:solidFill>
                  <a:srgbClr val="811542"/>
                </a:solidFill>
                <a:effectLst/>
                <a:uLnTx/>
                <a:uFillTx/>
                <a:latin typeface="Calibri" panose="020F0502020204030204"/>
                <a:ea typeface="Calibri" panose="020F0502020204030204"/>
                <a:cs typeface="Calibri" panose="020F0502020204030204"/>
              </a:rPr>
              <a:t>Develop a whole-of-government </a:t>
            </a:r>
            <a:r>
              <a:rPr lang="en-AU" sz="2400" b="1" i="1" dirty="0">
                <a:solidFill>
                  <a:srgbClr val="811542"/>
                </a:solidFill>
                <a:latin typeface="Calibri" panose="020F0502020204030204"/>
                <a:ea typeface="Calibri" panose="020F0502020204030204"/>
                <a:cs typeface="Calibri" panose="020F0502020204030204"/>
              </a:rPr>
              <a:t>Families strategy</a:t>
            </a:r>
            <a:endParaRPr lang="en-AU" sz="2400" dirty="0">
              <a:solidFill>
                <a:srgbClr val="811542"/>
              </a:solidFill>
              <a:latin typeface="Calibri" panose="020F0502020204030204"/>
              <a:ea typeface="Calibri" panose="020F0502020204030204"/>
              <a:cs typeface="Calibri" panose="020F0502020204030204"/>
            </a:endParaRPr>
          </a:p>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lang="en-AU" sz="2400" dirty="0">
                <a:solidFill>
                  <a:srgbClr val="811542"/>
                </a:solidFill>
                <a:latin typeface="Calibri" panose="020F0502020204030204"/>
                <a:ea typeface="Calibri" panose="020F0502020204030204"/>
                <a:cs typeface="Calibri" panose="020F0502020204030204"/>
              </a:rPr>
              <a:t>Focus on s</a:t>
            </a:r>
            <a:r>
              <a:rPr kumimoji="0" lang="en-AU" sz="2400" b="0" i="0" u="none" strike="noStrike" kern="1200" cap="none" spc="0" normalizeH="0" baseline="0" noProof="0" dirty="0" err="1">
                <a:ln>
                  <a:noFill/>
                </a:ln>
                <a:solidFill>
                  <a:srgbClr val="811542"/>
                </a:solidFill>
                <a:effectLst/>
                <a:uLnTx/>
                <a:uFillTx/>
                <a:latin typeface="Calibri" panose="020F0502020204030204"/>
                <a:ea typeface="Calibri" panose="020F0502020204030204"/>
                <a:cs typeface="Calibri" panose="020F0502020204030204"/>
              </a:rPr>
              <a:t>ecure</a:t>
            </a:r>
            <a:r>
              <a:rPr kumimoji="0" lang="en-AU" sz="2400" b="0" i="0" u="none" strike="noStrike" kern="1200" cap="none" spc="0" normalizeH="0" baseline="0" noProof="0" dirty="0">
                <a:ln>
                  <a:noFill/>
                </a:ln>
                <a:solidFill>
                  <a:srgbClr val="811542"/>
                </a:solidFill>
                <a:effectLst/>
                <a:uLnTx/>
                <a:uFillTx/>
                <a:latin typeface="Calibri" panose="020F0502020204030204"/>
                <a:ea typeface="Calibri" panose="020F0502020204030204"/>
                <a:cs typeface="Calibri" panose="020F0502020204030204"/>
              </a:rPr>
              <a:t> housing for families</a:t>
            </a:r>
          </a:p>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kumimoji="0" lang="en-AU" sz="2400" b="0" i="0" u="none" strike="noStrike" kern="1200" cap="none" spc="0" normalizeH="0" baseline="0" noProof="0">
                <a:ln>
                  <a:noFill/>
                </a:ln>
                <a:solidFill>
                  <a:srgbClr val="811542"/>
                </a:solidFill>
                <a:effectLst/>
                <a:uLnTx/>
                <a:uFillTx/>
                <a:latin typeface="Calibri" panose="020F0502020204030204"/>
                <a:ea typeface="Calibri" panose="020F0502020204030204"/>
                <a:cs typeface="Calibri" panose="020F0502020204030204"/>
              </a:rPr>
              <a:t>Ensure </a:t>
            </a:r>
            <a:r>
              <a:rPr lang="en-AU" sz="2400" dirty="0">
                <a:solidFill>
                  <a:srgbClr val="811542"/>
                </a:solidFill>
                <a:latin typeface="Calibri" panose="020F0502020204030204"/>
                <a:ea typeface="Calibri" panose="020F0502020204030204"/>
                <a:cs typeface="Calibri" panose="020F0502020204030204"/>
              </a:rPr>
              <a:t>all Queensland’s kids are learning</a:t>
            </a:r>
          </a:p>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kumimoji="0" lang="en-AU" sz="2400" b="0" i="0" u="none" strike="noStrike" kern="1200" cap="none" spc="0" normalizeH="0" baseline="0" noProof="0" dirty="0">
                <a:ln>
                  <a:noFill/>
                </a:ln>
                <a:solidFill>
                  <a:srgbClr val="811542"/>
                </a:solidFill>
                <a:effectLst/>
                <a:uLnTx/>
                <a:uFillTx/>
                <a:latin typeface="Calibri" panose="020F0502020204030204"/>
                <a:ea typeface="Calibri" panose="020F0502020204030204"/>
                <a:cs typeface="Calibri" panose="020F0502020204030204"/>
              </a:rPr>
              <a:t>Improve access to health </a:t>
            </a:r>
            <a:r>
              <a:rPr lang="en-AU" sz="2400" dirty="0">
                <a:solidFill>
                  <a:srgbClr val="811542"/>
                </a:solidFill>
                <a:latin typeface="Calibri" panose="020F0502020204030204"/>
                <a:ea typeface="Calibri" panose="020F0502020204030204"/>
                <a:cs typeface="Calibri" panose="020F0502020204030204"/>
              </a:rPr>
              <a:t>services</a:t>
            </a:r>
            <a:endParaRPr kumimoji="0" lang="en-AU" sz="2400" b="0" i="0" u="none" strike="noStrike" kern="1200" cap="none" spc="0" normalizeH="0" baseline="0" noProof="0" dirty="0">
              <a:ln>
                <a:noFill/>
              </a:ln>
              <a:solidFill>
                <a:srgbClr val="811542"/>
              </a:solidFill>
              <a:effectLst/>
              <a:uLnTx/>
              <a:uFillTx/>
              <a:latin typeface="Calibri" panose="020F0502020204030204"/>
              <a:ea typeface="Calibri" panose="020F0502020204030204"/>
              <a:cs typeface="Calibri" panose="020F0502020204030204"/>
            </a:endParaRPr>
          </a:p>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lang="en-AU" sz="2400" dirty="0">
                <a:solidFill>
                  <a:srgbClr val="811542"/>
                </a:solidFill>
                <a:latin typeface="Calibri" panose="020F0502020204030204"/>
                <a:ea typeface="Calibri" panose="020F0502020204030204"/>
                <a:cs typeface="Calibri" panose="020F0502020204030204"/>
              </a:rPr>
              <a:t>Increase income support</a:t>
            </a:r>
          </a:p>
          <a:p>
            <a:pPr marL="457200" marR="0" lvl="0" indent="-457200" algn="l" defTabSz="914400" rtl="0" eaLnBrk="1" fontAlgn="auto" latinLnBrk="0" hangingPunct="1">
              <a:lnSpc>
                <a:spcPct val="100000"/>
              </a:lnSpc>
              <a:spcBef>
                <a:spcPts val="1500"/>
              </a:spcBef>
              <a:spcAft>
                <a:spcPts val="0"/>
              </a:spcAft>
              <a:buClr>
                <a:srgbClr val="FAA61B"/>
              </a:buClr>
              <a:buSzTx/>
              <a:buFont typeface="+mj-lt"/>
              <a:buAutoNum type="arabicPeriod"/>
              <a:tabLst/>
              <a:defRPr/>
            </a:pPr>
            <a:r>
              <a:rPr lang="en-AU" sz="2400" dirty="0">
                <a:solidFill>
                  <a:srgbClr val="811542"/>
                </a:solidFill>
                <a:latin typeface="Calibri" panose="020F0502020204030204"/>
                <a:ea typeface="Calibri" panose="020F0502020204030204"/>
                <a:cs typeface="Calibri" panose="020F0502020204030204"/>
              </a:rPr>
              <a:t>Invest in community services that deliver for local communities</a:t>
            </a:r>
          </a:p>
        </p:txBody>
      </p:sp>
      <p:sp>
        <p:nvSpPr>
          <p:cNvPr id="2" name="Title 3">
            <a:extLst>
              <a:ext uri="{FF2B5EF4-FFF2-40B4-BE49-F238E27FC236}">
                <a16:creationId xmlns:a16="http://schemas.microsoft.com/office/drawing/2014/main" id="{23EC143E-9799-FD2A-2005-F578D745C1E2}"/>
              </a:ext>
            </a:extLst>
          </p:cNvPr>
          <p:cNvSpPr txBox="1">
            <a:spLocks/>
          </p:cNvSpPr>
          <p:nvPr/>
        </p:nvSpPr>
        <p:spPr>
          <a:xfrm>
            <a:off x="701868" y="620349"/>
            <a:ext cx="10063850" cy="72895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a:ea typeface="+mj-ea"/>
                <a:cs typeface="+mj-cs"/>
              </a:rPr>
              <a:t>Raising Queensland </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1">
            <a:extLst>
              <a:ext uri="{FF2B5EF4-FFF2-40B4-BE49-F238E27FC236}">
                <a16:creationId xmlns:a16="http://schemas.microsoft.com/office/drawing/2014/main" id="{CA1A8C48-A89D-3366-E849-DBD5CCE45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5240" y="1978709"/>
            <a:ext cx="2514600" cy="3934460"/>
          </a:xfrm>
          <a:prstGeom prst="rect">
            <a:avLst/>
          </a:prstGeom>
        </p:spPr>
      </p:pic>
    </p:spTree>
    <p:extLst>
      <p:ext uri="{BB962C8B-B14F-4D97-AF65-F5344CB8AC3E}">
        <p14:creationId xmlns:p14="http://schemas.microsoft.com/office/powerpoint/2010/main" val="349528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1E237D-AC38-A96F-4B53-0CE36D103CCE}"/>
            </a:ext>
          </a:extLst>
        </p:cNvPr>
        <p:cNvGrpSpPr/>
        <p:nvPr/>
      </p:nvGrpSpPr>
      <p:grpSpPr>
        <a:xfrm>
          <a:off x="0" y="0"/>
          <a:ext cx="0" cy="0"/>
          <a:chOff x="0" y="0"/>
          <a:chExt cx="0" cy="0"/>
        </a:xfrm>
      </p:grpSpPr>
      <p:pic>
        <p:nvPicPr>
          <p:cNvPr id="24" name="Graphic 23">
            <a:extLst>
              <a:ext uri="{FF2B5EF4-FFF2-40B4-BE49-F238E27FC236}">
                <a16:creationId xmlns:a16="http://schemas.microsoft.com/office/drawing/2014/main" id="{351F422D-C525-1FA8-1CB4-645149AD6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252" y="7703791"/>
            <a:ext cx="13074504" cy="2721866"/>
          </a:xfrm>
          <a:prstGeom prst="rect">
            <a:avLst/>
          </a:prstGeom>
        </p:spPr>
      </p:pic>
      <p:pic>
        <p:nvPicPr>
          <p:cNvPr id="15" name="Graphic 1">
            <a:extLst>
              <a:ext uri="{FF2B5EF4-FFF2-40B4-BE49-F238E27FC236}">
                <a16:creationId xmlns:a16="http://schemas.microsoft.com/office/drawing/2014/main" id="{75E3614C-E91F-9D46-36C8-61D79B14AD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970" y="1122343"/>
            <a:ext cx="2514600" cy="3934460"/>
          </a:xfrm>
          <a:prstGeom prst="rect">
            <a:avLst/>
          </a:prstGeom>
        </p:spPr>
      </p:pic>
      <p:pic>
        <p:nvPicPr>
          <p:cNvPr id="3" name="Graphic 2">
            <a:extLst>
              <a:ext uri="{FF2B5EF4-FFF2-40B4-BE49-F238E27FC236}">
                <a16:creationId xmlns:a16="http://schemas.microsoft.com/office/drawing/2014/main" id="{F3E25620-71FA-0CDF-63E3-9306C04787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61503">
            <a:off x="21872440" y="2403021"/>
            <a:ext cx="3318740" cy="1373105"/>
          </a:xfrm>
          <a:prstGeom prst="rect">
            <a:avLst/>
          </a:prstGeom>
        </p:spPr>
      </p:pic>
      <p:cxnSp>
        <p:nvCxnSpPr>
          <p:cNvPr id="4" name="Straight Connector 3">
            <a:extLst>
              <a:ext uri="{FF2B5EF4-FFF2-40B4-BE49-F238E27FC236}">
                <a16:creationId xmlns:a16="http://schemas.microsoft.com/office/drawing/2014/main" id="{0828D681-25C0-BECD-FD56-5D896196D88E}"/>
              </a:ext>
            </a:extLst>
          </p:cNvPr>
          <p:cNvCxnSpPr>
            <a:cxnSpLocks/>
          </p:cNvCxnSpPr>
          <p:nvPr/>
        </p:nvCxnSpPr>
        <p:spPr>
          <a:xfrm flipH="1">
            <a:off x="18592800" y="792480"/>
            <a:ext cx="731520" cy="5162343"/>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C9579E55-2F82-3D8D-C426-A102EA954F06}"/>
              </a:ext>
            </a:extLst>
          </p:cNvPr>
          <p:cNvGraphicFramePr>
            <a:graphicFrameLocks noGrp="1"/>
          </p:cNvGraphicFramePr>
          <p:nvPr>
            <p:extLst>
              <p:ext uri="{D42A27DB-BD31-4B8C-83A1-F6EECF244321}">
                <p14:modId xmlns:p14="http://schemas.microsoft.com/office/powerpoint/2010/main" val="2376622906"/>
              </p:ext>
            </p:extLst>
          </p:nvPr>
        </p:nvGraphicFramePr>
        <p:xfrm>
          <a:off x="3691094" y="1967206"/>
          <a:ext cx="8081805" cy="3898005"/>
        </p:xfrm>
        <a:graphic>
          <a:graphicData uri="http://schemas.openxmlformats.org/drawingml/2006/table">
            <a:tbl>
              <a:tblPr>
                <a:tableStyleId>{5C22544A-7EE6-4342-B048-85BDC9FD1C3A}</a:tableStyleId>
              </a:tblPr>
              <a:tblGrid>
                <a:gridCol w="8081805">
                  <a:extLst>
                    <a:ext uri="{9D8B030D-6E8A-4147-A177-3AD203B41FA5}">
                      <a16:colId xmlns:a16="http://schemas.microsoft.com/office/drawing/2014/main" val="3793853814"/>
                    </a:ext>
                  </a:extLst>
                </a:gridCol>
              </a:tblGrid>
              <a:tr h="3898005">
                <a:tc>
                  <a:txBody>
                    <a:bodyPr/>
                    <a:lstStyle/>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3200" b="0" i="0" u="none" strike="noStrike" kern="1200" cap="none" spc="0" normalizeH="0" baseline="0" dirty="0">
                          <a:ln>
                            <a:noFill/>
                          </a:ln>
                          <a:solidFill>
                            <a:schemeClr val="bg2"/>
                          </a:solidFill>
                          <a:effectLst/>
                          <a:uLnTx/>
                          <a:uFillTx/>
                          <a:latin typeface="Calibri" panose="020F0502020204030204"/>
                          <a:ea typeface="+mn-ea"/>
                          <a:cs typeface="+mn-cs"/>
                          <a:hlinkClick r:id="rId9"/>
                        </a:rPr>
                        <a:t>Read the report</a:t>
                      </a:r>
                      <a:endParaRPr kumimoji="0" lang="en-US" sz="3200" b="0" i="0" u="none" strike="noStrike" kern="1200" cap="none" spc="0" normalizeH="0" baseline="0" dirty="0">
                        <a:ln>
                          <a:noFill/>
                        </a:ln>
                        <a:solidFill>
                          <a:schemeClr val="bg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3200" b="0" i="0" u="none" strike="noStrike" kern="1200" cap="none" spc="0" normalizeH="0" baseline="0" dirty="0">
                          <a:ln>
                            <a:noFill/>
                          </a:ln>
                          <a:solidFill>
                            <a:schemeClr val="bg2"/>
                          </a:solidFill>
                          <a:effectLst/>
                          <a:uLnTx/>
                          <a:uFillTx/>
                          <a:latin typeface="Calibri" panose="020F0502020204030204"/>
                          <a:ea typeface="+mn-ea"/>
                          <a:cs typeface="+mn-cs"/>
                          <a:hlinkClick r:id="rId10"/>
                        </a:rPr>
                        <a:t>Sign up</a:t>
                      </a:r>
                      <a:r>
                        <a:rPr kumimoji="0" lang="en-AU" sz="3200" b="0" i="0" u="none" strike="noStrike" kern="1200" cap="none" spc="0" normalizeH="0" baseline="0" dirty="0">
                          <a:ln>
                            <a:noFill/>
                          </a:ln>
                          <a:solidFill>
                            <a:schemeClr val="bg2"/>
                          </a:solidFill>
                          <a:effectLst/>
                          <a:uLnTx/>
                          <a:uFillTx/>
                          <a:latin typeface="Calibri" panose="020F0502020204030204"/>
                          <a:ea typeface="+mn-ea"/>
                          <a:cs typeface="+mn-cs"/>
                        </a:rPr>
                        <a:t> to be part of Raising Queensland</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3200" b="0" i="0" u="none" strike="noStrike" kern="1200" cap="none" spc="0" normalizeH="0" baseline="0" dirty="0">
                          <a:ln>
                            <a:noFill/>
                          </a:ln>
                          <a:solidFill>
                            <a:schemeClr val="bg2"/>
                          </a:solidFill>
                          <a:effectLst/>
                          <a:uLnTx/>
                          <a:uFillTx/>
                          <a:latin typeface="Calibri" panose="020F0502020204030204"/>
                          <a:ea typeface="+mn-ea"/>
                          <a:cs typeface="+mn-cs"/>
                        </a:rPr>
                        <a:t>Share on social media</a:t>
                      </a:r>
                    </a:p>
                    <a:p>
                      <a:pPr marL="285750" marR="0" lvl="0" indent="-285750" algn="l">
                        <a:lnSpc>
                          <a:spcPct val="100000"/>
                        </a:lnSpc>
                        <a:spcBef>
                          <a:spcPts val="1500"/>
                        </a:spcBef>
                        <a:spcAft>
                          <a:spcPts val="0"/>
                        </a:spcAft>
                        <a:buClr>
                          <a:srgbClr val="FAA61B"/>
                        </a:buClr>
                        <a:buSzTx/>
                        <a:buFont typeface="Wingdings" panose="05000000000000000000" pitchFamily="2" charset="2"/>
                        <a:buChar char="§"/>
                      </a:pPr>
                      <a:r>
                        <a:rPr lang="en-AU" sz="3200" b="0" i="0" u="none" strike="noStrike" kern="1200" cap="none" spc="0" normalizeH="0" baseline="0" dirty="0">
                          <a:ln>
                            <a:noFill/>
                          </a:ln>
                          <a:solidFill>
                            <a:schemeClr val="bg2"/>
                          </a:solidFill>
                          <a:effectLst/>
                          <a:uLnTx/>
                          <a:uFillTx/>
                          <a:latin typeface="Calibri"/>
                          <a:ea typeface="+mn-ea"/>
                          <a:cs typeface="+mn-cs"/>
                        </a:rPr>
                        <a:t>Join QCOSS' Family and Child Policy Network</a:t>
                      </a:r>
                    </a:p>
                    <a:p>
                      <a:pPr marL="285750" marR="0" lvl="0" indent="-285750" algn="l" defTabSz="914400" rtl="0" eaLnBrk="1" fontAlgn="auto" latinLnBrk="0" hangingPunct="1">
                        <a:lnSpc>
                          <a:spcPct val="100000"/>
                        </a:lnSpc>
                        <a:spcBef>
                          <a:spcPts val="1500"/>
                        </a:spcBef>
                        <a:spcAft>
                          <a:spcPts val="0"/>
                        </a:spcAft>
                        <a:buClr>
                          <a:srgbClr val="FAA61B"/>
                        </a:buClr>
                        <a:buSzTx/>
                        <a:buFont typeface="Wingdings" panose="05000000000000000000" pitchFamily="2" charset="2"/>
                        <a:buChar char="§"/>
                        <a:tabLst/>
                        <a:defRPr/>
                      </a:pPr>
                      <a:r>
                        <a:rPr kumimoji="0" lang="en-AU" sz="3200" b="0" i="0" u="none" strike="noStrike" kern="1200" cap="none" spc="0" normalizeH="0" baseline="0" dirty="0">
                          <a:ln>
                            <a:noFill/>
                          </a:ln>
                          <a:solidFill>
                            <a:schemeClr val="bg2"/>
                          </a:solidFill>
                          <a:effectLst/>
                          <a:uLnTx/>
                          <a:uFillTx/>
                          <a:latin typeface="+mn-lt"/>
                          <a:ea typeface="+mn-ea"/>
                          <a:cs typeface="+mn-cs"/>
                        </a:rPr>
                        <a:t>Become a partner</a:t>
                      </a:r>
                      <a:endParaRPr lang="en-AU" sz="3200" b="0" i="0" u="none" strike="noStrike" kern="1200" cap="none" spc="0" normalizeH="0" baseline="0" dirty="0">
                        <a:ln>
                          <a:noFill/>
                        </a:ln>
                        <a:solidFill>
                          <a:schemeClr val="bg2"/>
                        </a:solidFill>
                        <a:effectLst/>
                        <a:uLnTx/>
                        <a:uFillTx/>
                        <a:latin typeface="Calibri"/>
                        <a:ea typeface="+mn-ea"/>
                        <a:cs typeface="+mn-cs"/>
                      </a:endParaRPr>
                    </a:p>
                    <a:p>
                      <a:pPr marL="0" marR="0" lvl="0" indent="0" algn="l" rtl="0" eaLnBrk="1" fontAlgn="b" latinLnBrk="0" hangingPunct="1">
                        <a:lnSpc>
                          <a:spcPct val="100000"/>
                        </a:lnSpc>
                        <a:spcBef>
                          <a:spcPts val="500"/>
                        </a:spcBef>
                        <a:spcAft>
                          <a:spcPts val="0"/>
                        </a:spcAft>
                        <a:buClr>
                          <a:schemeClr val="bg2"/>
                        </a:buClr>
                        <a:buSzTx/>
                        <a:buFont typeface="Arial" panose="020B0604020202020204" pitchFamily="34" charset="0"/>
                        <a:buNone/>
                      </a:pPr>
                      <a:endParaRPr lang="en-AU" sz="1800" kern="1200" dirty="0">
                        <a:solidFill>
                          <a:schemeClr val="bg2"/>
                        </a:solidFill>
                        <a:latin typeface="+mn-lt"/>
                        <a:ea typeface="+mn-ea"/>
                        <a:cs typeface="+mn-cs"/>
                      </a:endParaRPr>
                    </a:p>
                  </a:txBody>
                  <a:tcPr marL="0" marR="0" marT="0" marB="0" anchor="ctr">
                    <a:solidFill>
                      <a:srgbClr val="FFFFFF"/>
                    </a:solidFill>
                  </a:tcPr>
                </a:tc>
                <a:extLst>
                  <a:ext uri="{0D108BD9-81ED-4DB2-BD59-A6C34878D82A}">
                    <a16:rowId xmlns:a16="http://schemas.microsoft.com/office/drawing/2014/main" val="2428407201"/>
                  </a:ext>
                </a:extLst>
              </a:tr>
            </a:tbl>
          </a:graphicData>
        </a:graphic>
      </p:graphicFrame>
      <p:sp>
        <p:nvSpPr>
          <p:cNvPr id="5" name="Title 3">
            <a:extLst>
              <a:ext uri="{FF2B5EF4-FFF2-40B4-BE49-F238E27FC236}">
                <a16:creationId xmlns:a16="http://schemas.microsoft.com/office/drawing/2014/main" id="{1AA971A9-4289-C48C-57A5-7F6A6839B63D}"/>
              </a:ext>
            </a:extLst>
          </p:cNvPr>
          <p:cNvSpPr txBox="1">
            <a:spLocks/>
          </p:cNvSpPr>
          <p:nvPr/>
        </p:nvSpPr>
        <p:spPr>
          <a:xfrm>
            <a:off x="3693512" y="792480"/>
            <a:ext cx="6594090" cy="72895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6600" b="0" i="0" u="none" strike="noStrike" kern="1200" cap="none" spc="0" normalizeH="0" baseline="0" noProof="0" dirty="0">
                <a:ln>
                  <a:noFill/>
                </a:ln>
                <a:solidFill>
                  <a:srgbClr val="811542"/>
                </a:solidFill>
                <a:effectLst/>
                <a:uLnTx/>
                <a:uFillTx/>
                <a:latin typeface="Bebas Neue"/>
                <a:ea typeface="+mj-ea"/>
                <a:cs typeface="+mj-cs"/>
              </a:rPr>
              <a:t>How to Get involved</a:t>
            </a:r>
            <a:endParaRPr kumimoji="0" lang="en-AU" sz="5400" b="0" i="0" u="none" strike="noStrike" kern="1200" cap="none" spc="0" normalizeH="0" baseline="0" noProof="0" dirty="0">
              <a:ln>
                <a:noFill/>
              </a:ln>
              <a:solidFill>
                <a:srgbClr val="811542"/>
              </a:solidFill>
              <a:effectLst/>
              <a:uLnTx/>
              <a:uFillTx/>
              <a:latin typeface="Bebas Neue" panose="020B0606020202050201" pitchFamily="34" charset="0"/>
              <a:ea typeface="+mj-ea"/>
              <a:cs typeface="+mj-cs"/>
            </a:endParaRPr>
          </a:p>
        </p:txBody>
      </p:sp>
    </p:spTree>
    <p:extLst>
      <p:ext uri="{BB962C8B-B14F-4D97-AF65-F5344CB8AC3E}">
        <p14:creationId xmlns:p14="http://schemas.microsoft.com/office/powerpoint/2010/main" val="11818389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62F45C-759B-4874-AE22-E4B38CCE710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264CA88-1599-03F0-B4E7-D98D42812B64}"/>
              </a:ext>
            </a:extLst>
          </p:cNvPr>
          <p:cNvSpPr/>
          <p:nvPr/>
        </p:nvSpPr>
        <p:spPr>
          <a:xfrm>
            <a:off x="0" y="0"/>
            <a:ext cx="124968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6">
            <a:extLst>
              <a:ext uri="{FF2B5EF4-FFF2-40B4-BE49-F238E27FC236}">
                <a16:creationId xmlns:a16="http://schemas.microsoft.com/office/drawing/2014/main" id="{3183C5E0-A2E6-8CE6-E66F-0A406BCDE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86067">
            <a:off x="-1941728" y="5260470"/>
            <a:ext cx="15347501" cy="3195061"/>
          </a:xfrm>
          <a:prstGeom prst="rect">
            <a:avLst/>
          </a:prstGeom>
        </p:spPr>
      </p:pic>
      <p:pic>
        <p:nvPicPr>
          <p:cNvPr id="14" name="Graphic 13">
            <a:extLst>
              <a:ext uri="{FF2B5EF4-FFF2-40B4-BE49-F238E27FC236}">
                <a16:creationId xmlns:a16="http://schemas.microsoft.com/office/drawing/2014/main" id="{44D764E7-C801-DDC8-E154-8A4D8AF6F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51986" y="-840356"/>
            <a:ext cx="6014794" cy="6168233"/>
          </a:xfrm>
          <a:prstGeom prst="rect">
            <a:avLst/>
          </a:prstGeom>
        </p:spPr>
      </p:pic>
      <p:pic>
        <p:nvPicPr>
          <p:cNvPr id="2" name="Picture 1">
            <a:extLst>
              <a:ext uri="{FF2B5EF4-FFF2-40B4-BE49-F238E27FC236}">
                <a16:creationId xmlns:a16="http://schemas.microsoft.com/office/drawing/2014/main" id="{E4D0CBEA-5CF5-DA9D-36F5-2628F2F55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14" y="438524"/>
            <a:ext cx="11428571" cy="5980952"/>
          </a:xfrm>
          <a:prstGeom prst="rect">
            <a:avLst/>
          </a:prstGeom>
        </p:spPr>
      </p:pic>
    </p:spTree>
    <p:extLst>
      <p:ext uri="{BB962C8B-B14F-4D97-AF65-F5344CB8AC3E}">
        <p14:creationId xmlns:p14="http://schemas.microsoft.com/office/powerpoint/2010/main" val="42696990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1047B9-9A3F-FB20-A7B1-00A2195AD9C1}"/>
              </a:ext>
            </a:extLst>
          </p:cNvPr>
          <p:cNvSpPr/>
          <p:nvPr/>
        </p:nvSpPr>
        <p:spPr>
          <a:xfrm>
            <a:off x="0" y="0"/>
            <a:ext cx="124968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3">
            <a:extLst>
              <a:ext uri="{FF2B5EF4-FFF2-40B4-BE49-F238E27FC236}">
                <a16:creationId xmlns:a16="http://schemas.microsoft.com/office/drawing/2014/main" id="{E95B6DCF-311D-DA32-93EF-16CEDF5C16C9}"/>
              </a:ext>
            </a:extLst>
          </p:cNvPr>
          <p:cNvSpPr txBox="1">
            <a:spLocks/>
          </p:cNvSpPr>
          <p:nvPr/>
        </p:nvSpPr>
        <p:spPr>
          <a:xfrm>
            <a:off x="768213" y="1283086"/>
            <a:ext cx="10655574" cy="10492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6600" dirty="0">
                <a:solidFill>
                  <a:schemeClr val="tx2"/>
                </a:solidFill>
                <a:latin typeface="Bebas Neue" panose="020B0606020202050201" pitchFamily="34" charset="0"/>
              </a:rPr>
              <a:t>What we heard from the sector</a:t>
            </a:r>
            <a:endParaRPr lang="en-AU" sz="4000" dirty="0">
              <a:solidFill>
                <a:schemeClr val="tx2"/>
              </a:solidFill>
              <a:latin typeface="Bebas Neue" panose="020B0606020202050201" pitchFamily="34" charset="0"/>
            </a:endParaRPr>
          </a:p>
        </p:txBody>
      </p:sp>
      <p:pic>
        <p:nvPicPr>
          <p:cNvPr id="14" name="Graphic 13">
            <a:extLst>
              <a:ext uri="{FF2B5EF4-FFF2-40B4-BE49-F238E27FC236}">
                <a16:creationId xmlns:a16="http://schemas.microsoft.com/office/drawing/2014/main" id="{DFD972AE-74E0-35ED-DA5B-BD7D7953C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51986" y="-840356"/>
            <a:ext cx="6014794" cy="6168233"/>
          </a:xfrm>
          <a:prstGeom prst="rect">
            <a:avLst/>
          </a:prstGeom>
        </p:spPr>
      </p:pic>
      <p:sp>
        <p:nvSpPr>
          <p:cNvPr id="2" name="Title 3">
            <a:extLst>
              <a:ext uri="{FF2B5EF4-FFF2-40B4-BE49-F238E27FC236}">
                <a16:creationId xmlns:a16="http://schemas.microsoft.com/office/drawing/2014/main" id="{1084C6A1-1FA2-851F-C109-25CEA36AFCC4}"/>
              </a:ext>
            </a:extLst>
          </p:cNvPr>
          <p:cNvSpPr txBox="1">
            <a:spLocks/>
          </p:cNvSpPr>
          <p:nvPr/>
        </p:nvSpPr>
        <p:spPr>
          <a:xfrm>
            <a:off x="768213" y="2785083"/>
            <a:ext cx="10655574" cy="10492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6600" dirty="0">
                <a:solidFill>
                  <a:schemeClr val="tx2"/>
                </a:solidFill>
                <a:latin typeface="Bebas Neue" panose="020B0606020202050201" pitchFamily="34" charset="0"/>
              </a:rPr>
              <a:t>What was the scope of the research?</a:t>
            </a:r>
            <a:endParaRPr lang="en-AU" sz="4000" dirty="0">
              <a:solidFill>
                <a:schemeClr val="tx2"/>
              </a:solidFill>
              <a:latin typeface="Bebas Neue" panose="020B0606020202050201" pitchFamily="34" charset="0"/>
            </a:endParaRPr>
          </a:p>
        </p:txBody>
      </p:sp>
    </p:spTree>
    <p:extLst>
      <p:ext uri="{BB962C8B-B14F-4D97-AF65-F5344CB8AC3E}">
        <p14:creationId xmlns:p14="http://schemas.microsoft.com/office/powerpoint/2010/main" val="2285307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FD972AE-74E0-35ED-DA5B-BD7D7953C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51986" y="-840356"/>
            <a:ext cx="6014794" cy="6168233"/>
          </a:xfrm>
          <a:prstGeom prst="rect">
            <a:avLst/>
          </a:prstGeom>
        </p:spPr>
      </p:pic>
      <p:pic>
        <p:nvPicPr>
          <p:cNvPr id="2" name="Picture 1">
            <a:extLst>
              <a:ext uri="{FF2B5EF4-FFF2-40B4-BE49-F238E27FC236}">
                <a16:creationId xmlns:a16="http://schemas.microsoft.com/office/drawing/2014/main" id="{0DEA1C51-8162-EC03-116C-B4361750E333}"/>
              </a:ext>
            </a:extLst>
          </p:cNvPr>
          <p:cNvPicPr>
            <a:picLocks noChangeAspect="1"/>
          </p:cNvPicPr>
          <p:nvPr/>
        </p:nvPicPr>
        <p:blipFill>
          <a:blip r:embed="rId5"/>
          <a:stretch>
            <a:fillRect/>
          </a:stretch>
        </p:blipFill>
        <p:spPr>
          <a:xfrm rot="20580000">
            <a:off x="720799" y="147996"/>
            <a:ext cx="4853137" cy="6734804"/>
          </a:xfrm>
          <a:prstGeom prst="rect">
            <a:avLst/>
          </a:prstGeom>
        </p:spPr>
      </p:pic>
      <p:sp>
        <p:nvSpPr>
          <p:cNvPr id="3" name="TextBox 2">
            <a:extLst>
              <a:ext uri="{FF2B5EF4-FFF2-40B4-BE49-F238E27FC236}">
                <a16:creationId xmlns:a16="http://schemas.microsoft.com/office/drawing/2014/main" id="{C13A09AC-60E6-53BF-C37B-885C6E11B1B6}"/>
              </a:ext>
            </a:extLst>
          </p:cNvPr>
          <p:cNvSpPr txBox="1"/>
          <p:nvPr/>
        </p:nvSpPr>
        <p:spPr>
          <a:xfrm>
            <a:off x="6753205" y="763848"/>
            <a:ext cx="4849854" cy="4501232"/>
          </a:xfrm>
          <a:prstGeom prst="rect">
            <a:avLst/>
          </a:prstGeom>
          <a:noFill/>
        </p:spPr>
        <p:txBody>
          <a:bodyPr wrap="square" lIns="91440" tIns="45720" rIns="91440" bIns="45720" rtlCol="0" anchor="t">
            <a:spAutoFit/>
          </a:bodyPr>
          <a:lstStyle/>
          <a:p>
            <a:pPr marL="457200" indent="-457200">
              <a:spcBef>
                <a:spcPts val="1500"/>
              </a:spcBef>
              <a:buFont typeface="Wingdings"/>
              <a:buChar char="§"/>
            </a:pPr>
            <a:r>
              <a:rPr lang="en-AU" sz="3200" dirty="0">
                <a:solidFill>
                  <a:schemeClr val="bg2"/>
                </a:solidFill>
              </a:rPr>
              <a:t>Prof. Karen Healy AM</a:t>
            </a:r>
            <a:endParaRPr lang="en-US" dirty="0">
              <a:ea typeface="Calibri" panose="020F0502020204030204"/>
              <a:cs typeface="Calibri" panose="020F0502020204030204"/>
            </a:endParaRPr>
          </a:p>
          <a:p>
            <a:pPr marL="457200" indent="-457200">
              <a:spcBef>
                <a:spcPts val="1500"/>
              </a:spcBef>
              <a:buFont typeface="Wingdings"/>
              <a:buChar char="§"/>
            </a:pPr>
            <a:r>
              <a:rPr lang="en-AU" sz="3200" dirty="0">
                <a:solidFill>
                  <a:schemeClr val="bg2"/>
                </a:solidFill>
              </a:rPr>
              <a:t>Dr Laura Simpson Reeves</a:t>
            </a:r>
            <a:endParaRPr lang="en-AU" sz="3200" dirty="0">
              <a:solidFill>
                <a:schemeClr val="bg2"/>
              </a:solidFill>
              <a:ea typeface="Calibri" panose="020F0502020204030204"/>
              <a:cs typeface="Calibri" panose="020F0502020204030204"/>
            </a:endParaRPr>
          </a:p>
          <a:p>
            <a:pPr marL="457200" indent="-457200">
              <a:spcBef>
                <a:spcPts val="1500"/>
              </a:spcBef>
              <a:buFont typeface="Wingdings"/>
              <a:buChar char="§"/>
            </a:pPr>
            <a:r>
              <a:rPr lang="en-AU" sz="3200" dirty="0">
                <a:solidFill>
                  <a:schemeClr val="bg2"/>
                </a:solidFill>
              </a:rPr>
              <a:t>Dr Jemma Venables</a:t>
            </a:r>
            <a:endParaRPr lang="en-AU" sz="3200" dirty="0">
              <a:solidFill>
                <a:schemeClr val="bg2"/>
              </a:solidFill>
              <a:ea typeface="Calibri" panose="020F0502020204030204"/>
              <a:cs typeface="Calibri" panose="020F0502020204030204"/>
            </a:endParaRPr>
          </a:p>
          <a:p>
            <a:pPr marL="457200" indent="-457200">
              <a:spcBef>
                <a:spcPts val="1500"/>
              </a:spcBef>
              <a:buFont typeface="Wingdings"/>
              <a:buChar char="§"/>
            </a:pPr>
            <a:r>
              <a:rPr lang="en-AU" sz="3200" dirty="0">
                <a:solidFill>
                  <a:schemeClr val="bg2"/>
                </a:solidFill>
              </a:rPr>
              <a:t>Dr Caitlin Nathanson</a:t>
            </a:r>
            <a:endParaRPr lang="en-AU" sz="3200" dirty="0">
              <a:solidFill>
                <a:schemeClr val="bg2"/>
              </a:solidFill>
              <a:ea typeface="Calibri" panose="020F0502020204030204"/>
              <a:cs typeface="Calibri" panose="020F0502020204030204"/>
            </a:endParaRPr>
          </a:p>
          <a:p>
            <a:pPr>
              <a:spcBef>
                <a:spcPts val="1500"/>
              </a:spcBef>
            </a:pPr>
            <a:endParaRPr lang="en-AU" sz="3200" dirty="0">
              <a:solidFill>
                <a:schemeClr val="bg2"/>
              </a:solidFill>
            </a:endParaRPr>
          </a:p>
          <a:p>
            <a:pPr>
              <a:spcBef>
                <a:spcPts val="1500"/>
              </a:spcBef>
            </a:pPr>
            <a:r>
              <a:rPr lang="en-AU" sz="3200" dirty="0">
                <a:solidFill>
                  <a:schemeClr val="bg2"/>
                </a:solidFill>
              </a:rPr>
              <a:t>Generously funded by Hand Heart Pocket</a:t>
            </a:r>
            <a:endParaRPr lang="en-AU" sz="3200" dirty="0">
              <a:solidFill>
                <a:schemeClr val="bg2"/>
              </a:solidFill>
              <a:ea typeface="Calibri"/>
              <a:cs typeface="Calibri"/>
            </a:endParaRPr>
          </a:p>
        </p:txBody>
      </p:sp>
      <p:pic>
        <p:nvPicPr>
          <p:cNvPr id="5" name="Picture 4">
            <a:extLst>
              <a:ext uri="{FF2B5EF4-FFF2-40B4-BE49-F238E27FC236}">
                <a16:creationId xmlns:a16="http://schemas.microsoft.com/office/drawing/2014/main" id="{54A594C1-7374-A64D-44E3-842B4DE96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2434" y="4641195"/>
            <a:ext cx="1943103" cy="1554482"/>
          </a:xfrm>
          <a:prstGeom prst="rect">
            <a:avLst/>
          </a:prstGeom>
        </p:spPr>
      </p:pic>
    </p:spTree>
    <p:extLst>
      <p:ext uri="{BB962C8B-B14F-4D97-AF65-F5344CB8AC3E}">
        <p14:creationId xmlns:p14="http://schemas.microsoft.com/office/powerpoint/2010/main" val="15571418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95B6DCF-311D-DA32-93EF-16CEDF5C16C9}"/>
              </a:ext>
            </a:extLst>
          </p:cNvPr>
          <p:cNvSpPr txBox="1">
            <a:spLocks/>
          </p:cNvSpPr>
          <p:nvPr/>
        </p:nvSpPr>
        <p:spPr>
          <a:xfrm>
            <a:off x="1146601" y="2497555"/>
            <a:ext cx="10484122" cy="17192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6600">
                <a:solidFill>
                  <a:schemeClr val="tx2"/>
                </a:solidFill>
                <a:latin typeface="Bebas Neue" panose="020B0606020202050201" pitchFamily="34" charset="0"/>
              </a:rPr>
              <a:t>Raising Queensland Report </a:t>
            </a:r>
            <a:endParaRPr lang="en-AU" sz="4000">
              <a:solidFill>
                <a:schemeClr val="tx2"/>
              </a:solidFill>
              <a:latin typeface="Bebas Neue" panose="020B0606020202050201" pitchFamily="34" charset="0"/>
            </a:endParaRPr>
          </a:p>
        </p:txBody>
      </p:sp>
      <p:pic>
        <p:nvPicPr>
          <p:cNvPr id="14" name="Graphic 13">
            <a:extLst>
              <a:ext uri="{FF2B5EF4-FFF2-40B4-BE49-F238E27FC236}">
                <a16:creationId xmlns:a16="http://schemas.microsoft.com/office/drawing/2014/main" id="{DFD972AE-74E0-35ED-DA5B-BD7D7953C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51986" y="-840356"/>
            <a:ext cx="6014794" cy="6168233"/>
          </a:xfrm>
          <a:prstGeom prst="rect">
            <a:avLst/>
          </a:prstGeom>
        </p:spPr>
      </p:pic>
      <p:pic>
        <p:nvPicPr>
          <p:cNvPr id="2" name="Picture 1">
            <a:extLst>
              <a:ext uri="{FF2B5EF4-FFF2-40B4-BE49-F238E27FC236}">
                <a16:creationId xmlns:a16="http://schemas.microsoft.com/office/drawing/2014/main" id="{0DEA1C51-8162-EC03-116C-B4361750E333}"/>
              </a:ext>
            </a:extLst>
          </p:cNvPr>
          <p:cNvPicPr>
            <a:picLocks noChangeAspect="1"/>
          </p:cNvPicPr>
          <p:nvPr/>
        </p:nvPicPr>
        <p:blipFill>
          <a:blip r:embed="rId5"/>
          <a:stretch>
            <a:fillRect/>
          </a:stretch>
        </p:blipFill>
        <p:spPr>
          <a:xfrm rot="20215532">
            <a:off x="438055" y="895893"/>
            <a:ext cx="3390743" cy="4705408"/>
          </a:xfrm>
          <a:prstGeom prst="rect">
            <a:avLst/>
          </a:prstGeom>
        </p:spPr>
      </p:pic>
      <p:sp>
        <p:nvSpPr>
          <p:cNvPr id="3" name="TextBox 2">
            <a:extLst>
              <a:ext uri="{FF2B5EF4-FFF2-40B4-BE49-F238E27FC236}">
                <a16:creationId xmlns:a16="http://schemas.microsoft.com/office/drawing/2014/main" id="{C13A09AC-60E6-53BF-C37B-885C6E11B1B6}"/>
              </a:ext>
            </a:extLst>
          </p:cNvPr>
          <p:cNvSpPr txBox="1"/>
          <p:nvPr/>
        </p:nvSpPr>
        <p:spPr>
          <a:xfrm>
            <a:off x="5289311" y="1468207"/>
            <a:ext cx="6014794" cy="3704412"/>
          </a:xfrm>
          <a:prstGeom prst="rect">
            <a:avLst/>
          </a:prstGeom>
          <a:noFill/>
        </p:spPr>
        <p:txBody>
          <a:bodyPr wrap="square" rtlCol="0">
            <a:spAutoFit/>
          </a:bodyPr>
          <a:lstStyle/>
          <a:p>
            <a:pPr>
              <a:lnSpc>
                <a:spcPct val="120000"/>
              </a:lnSpc>
            </a:pPr>
            <a:r>
              <a:rPr lang="en-AU" sz="5400" b="1" dirty="0">
                <a:solidFill>
                  <a:schemeClr val="bg2"/>
                </a:solidFill>
              </a:rPr>
              <a:t>Research question:</a:t>
            </a:r>
          </a:p>
          <a:p>
            <a:pPr>
              <a:lnSpc>
                <a:spcPct val="120000"/>
              </a:lnSpc>
            </a:pPr>
            <a:r>
              <a:rPr lang="en-AU" sz="3600" dirty="0">
                <a:solidFill>
                  <a:schemeClr val="bg2"/>
                </a:solidFill>
              </a:rPr>
              <a:t>How can the service system be improved to achieve better outcomes for vulnerable children and families?</a:t>
            </a:r>
          </a:p>
        </p:txBody>
      </p:sp>
    </p:spTree>
    <p:extLst>
      <p:ext uri="{BB962C8B-B14F-4D97-AF65-F5344CB8AC3E}">
        <p14:creationId xmlns:p14="http://schemas.microsoft.com/office/powerpoint/2010/main" val="42592238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AU" sz="4000">
                <a:solidFill>
                  <a:schemeClr val="bg2"/>
                </a:solidFill>
                <a:latin typeface="Bebas Neue" panose="020B0606020202050201" pitchFamily="34" charset="0"/>
              </a:rPr>
              <a:t> </a:t>
            </a:r>
            <a:endParaRPr lang="en-AU" sz="3200">
              <a:solidFill>
                <a:schemeClr val="bg2"/>
              </a:solidFill>
              <a:latin typeface="Bebas Neue" panose="020B0606020202050201" pitchFamily="34" charset="0"/>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spcAft>
                <a:spcPts val="1200"/>
              </a:spcAft>
              <a:buClr>
                <a:srgbClr val="853240"/>
              </a:buClr>
              <a:buSzPct val="100000"/>
              <a:buNone/>
            </a:pPr>
            <a:endParaRPr lang="en-US" sz="1400">
              <a:solidFill>
                <a:schemeClr val="bg2"/>
              </a:solidFill>
              <a:latin typeface="Bahnschrift" panose="020B0502040204020203" pitchFamily="34" charset="0"/>
            </a:endParaRPr>
          </a:p>
          <a:p>
            <a:pPr marL="0" indent="0" algn="ctr">
              <a:lnSpc>
                <a:spcPct val="80000"/>
              </a:lnSpc>
              <a:spcBef>
                <a:spcPts val="0"/>
              </a:spcBef>
              <a:spcAft>
                <a:spcPts val="1200"/>
              </a:spcAft>
              <a:buClr>
                <a:srgbClr val="853240"/>
              </a:buClr>
              <a:buSzPct val="100000"/>
              <a:buNone/>
            </a:pPr>
            <a:endParaRPr lang="en-US" sz="1400">
              <a:solidFill>
                <a:schemeClr val="bg2"/>
              </a:solidFill>
              <a:latin typeface="Bahnschrift" panose="020B0502040204020203" pitchFamily="34" charset="0"/>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spcAft>
                <a:spcPts val="1200"/>
              </a:spcAft>
              <a:buClr>
                <a:srgbClr val="853240"/>
              </a:buClr>
              <a:buSzPct val="100000"/>
              <a:buNone/>
            </a:pPr>
            <a:endParaRPr lang="en-US" sz="1400">
              <a:solidFill>
                <a:schemeClr val="bg2"/>
              </a:solidFill>
              <a:latin typeface="Bahnschrift" panose="020B0502040204020203" pitchFamily="34" charset="0"/>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7" y="1591644"/>
            <a:ext cx="7268941" cy="3970318"/>
          </a:xfrm>
          <a:prstGeom prst="rect">
            <a:avLst/>
          </a:prstGeom>
          <a:noFill/>
        </p:spPr>
        <p:txBody>
          <a:bodyPr wrap="square">
            <a:spAutoFit/>
          </a:bodyPr>
          <a:lstStyle/>
          <a:p>
            <a:pPr marL="446088" indent="-446088">
              <a:buClr>
                <a:schemeClr val="accent2"/>
              </a:buClr>
              <a:buFont typeface="Wingdings" panose="05000000000000000000" pitchFamily="2" charset="2"/>
              <a:buChar char="§"/>
            </a:pPr>
            <a:r>
              <a:rPr lang="en-AU" sz="2800" dirty="0">
                <a:solidFill>
                  <a:schemeClr val="bg1"/>
                </a:solidFill>
              </a:rPr>
              <a:t>Desktop policy review</a:t>
            </a:r>
          </a:p>
          <a:p>
            <a:pPr>
              <a:buClr>
                <a:schemeClr val="accent2"/>
              </a:buClr>
            </a:pPr>
            <a:endParaRPr lang="en-AU" sz="2800" dirty="0">
              <a:solidFill>
                <a:schemeClr val="bg1"/>
              </a:solidFill>
            </a:endParaRPr>
          </a:p>
          <a:p>
            <a:pPr marL="446088" indent="-446088">
              <a:buClr>
                <a:schemeClr val="accent2"/>
              </a:buClr>
              <a:buFont typeface="Wingdings" panose="05000000000000000000" pitchFamily="2" charset="2"/>
              <a:buChar char="§"/>
            </a:pPr>
            <a:r>
              <a:rPr lang="en-AU" sz="2800" dirty="0">
                <a:solidFill>
                  <a:schemeClr val="bg1"/>
                </a:solidFill>
              </a:rPr>
              <a:t>Semi-structured interviews with key state government stakeholders</a:t>
            </a:r>
          </a:p>
          <a:p>
            <a:pPr>
              <a:buClr>
                <a:schemeClr val="accent2"/>
              </a:buClr>
            </a:pPr>
            <a:endParaRPr lang="en-AU" sz="2800" dirty="0">
              <a:solidFill>
                <a:schemeClr val="bg1"/>
              </a:solidFill>
            </a:endParaRPr>
          </a:p>
          <a:p>
            <a:pPr marL="446088" indent="-446088">
              <a:buClr>
                <a:schemeClr val="accent2"/>
              </a:buClr>
              <a:buFont typeface="Wingdings" panose="05000000000000000000" pitchFamily="2" charset="2"/>
              <a:buChar char="§"/>
            </a:pPr>
            <a:r>
              <a:rPr lang="en-AU" sz="2800" dirty="0">
                <a:solidFill>
                  <a:schemeClr val="bg1"/>
                </a:solidFill>
              </a:rPr>
              <a:t>Focus groups with QCOSS member organisations</a:t>
            </a:r>
          </a:p>
          <a:p>
            <a:pPr>
              <a:buClr>
                <a:schemeClr val="accent2"/>
              </a:buClr>
            </a:pPr>
            <a:endParaRPr lang="en-AU" sz="2800" dirty="0">
              <a:solidFill>
                <a:schemeClr val="bg1"/>
              </a:solidFill>
            </a:endParaRPr>
          </a:p>
          <a:p>
            <a:pPr marL="446088" indent="-446088">
              <a:buClr>
                <a:schemeClr val="accent2"/>
              </a:buClr>
              <a:buFont typeface="Wingdings" panose="05000000000000000000" pitchFamily="2" charset="2"/>
              <a:buChar char="§"/>
            </a:pPr>
            <a:r>
              <a:rPr lang="en-AU" sz="2800" dirty="0">
                <a:solidFill>
                  <a:schemeClr val="bg1"/>
                </a:solidFill>
              </a:rPr>
              <a:t>Focus group with young people</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AU" sz="4800">
                <a:solidFill>
                  <a:schemeClr val="bg2"/>
                </a:solidFill>
                <a:latin typeface="Bebas Neue" panose="020B0606020202050201" pitchFamily="34" charset="0"/>
              </a:rPr>
              <a:t>Research methods</a:t>
            </a:r>
            <a:endParaRPr lang="en-AU" sz="4000">
              <a:solidFill>
                <a:schemeClr val="bg2"/>
              </a:solidFill>
              <a:latin typeface="Bebas Neue" panose="020B0606020202050201" pitchFamily="34" charset="0"/>
            </a:endParaRPr>
          </a:p>
        </p:txBody>
      </p:sp>
      <p:pic>
        <p:nvPicPr>
          <p:cNvPr id="5" name="Graphic 4">
            <a:extLst>
              <a:ext uri="{FF2B5EF4-FFF2-40B4-BE49-F238E27FC236}">
                <a16:creationId xmlns:a16="http://schemas.microsoft.com/office/drawing/2014/main" id="{9CBAB6A6-7812-D476-F3E8-0AEDD1F26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3036" y="849015"/>
            <a:ext cx="5369614" cy="5737396"/>
          </a:xfrm>
          <a:prstGeom prst="rect">
            <a:avLst/>
          </a:prstGeom>
        </p:spPr>
      </p:pic>
    </p:spTree>
    <p:extLst>
      <p:ext uri="{BB962C8B-B14F-4D97-AF65-F5344CB8AC3E}">
        <p14:creationId xmlns:p14="http://schemas.microsoft.com/office/powerpoint/2010/main" val="2195197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628346" y="1493756"/>
            <a:ext cx="5971238" cy="4753609"/>
          </a:xfrm>
          <a:prstGeom prst="rect">
            <a:avLst/>
          </a:prstGeom>
          <a:noFill/>
        </p:spPr>
        <p:txBody>
          <a:bodyPr wrap="square">
            <a:spAutoFit/>
          </a:bodyPr>
          <a:lstStyle/>
          <a:p>
            <a:pPr marR="0" lvl="0" algn="l" defTabSz="914400" rtl="0" eaLnBrk="1" fontAlgn="auto" latinLnBrk="0" hangingPunct="1">
              <a:lnSpc>
                <a:spcPct val="120000"/>
              </a:lnSpc>
              <a:spcBef>
                <a:spcPts val="1500"/>
              </a:spcBef>
              <a:spcAft>
                <a:spcPts val="0"/>
              </a:spcAft>
              <a:buClr>
                <a:srgbClr val="FAA61B"/>
              </a:buClr>
              <a:buSzTx/>
              <a:tabLst/>
              <a:defRPr/>
            </a:pPr>
            <a:r>
              <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rPr>
              <a:t>ARACY has developed the </a:t>
            </a:r>
            <a:r>
              <a:rPr lang="en-AU" sz="2600" b="1" dirty="0">
                <a:solidFill>
                  <a:schemeClr val="bg2"/>
                </a:solidFill>
                <a:latin typeface="Calibri" panose="020F0502020204030204"/>
              </a:rPr>
              <a:t>ARACY Nest </a:t>
            </a:r>
            <a:r>
              <a:rPr kumimoji="0" lang="en-AU" sz="2600" b="1" i="0" u="none" strike="noStrike" kern="1200" cap="none" spc="0" normalizeH="0" baseline="0" noProof="0" dirty="0">
                <a:ln>
                  <a:noFill/>
                </a:ln>
                <a:solidFill>
                  <a:schemeClr val="bg2"/>
                </a:solidFill>
                <a:effectLst/>
                <a:uLnTx/>
                <a:uFillTx/>
                <a:latin typeface="Calibri" panose="020F0502020204030204"/>
                <a:ea typeface="+mn-ea"/>
                <a:cs typeface="+mn-cs"/>
              </a:rPr>
              <a:t>Wellbeing Framework</a:t>
            </a:r>
            <a:r>
              <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rPr>
              <a:t> (‘the Nest’), a wellbeing framework for children and young people acknowledging that wellbeing is multidimensional and interconnected</a:t>
            </a:r>
            <a:endParaRPr lang="en-AU" sz="2600" dirty="0">
              <a:solidFill>
                <a:srgbClr val="2A3648"/>
              </a:solidFill>
              <a:latin typeface="Calibri" panose="020F0502020204030204"/>
            </a:endParaRPr>
          </a:p>
          <a:p>
            <a:pPr marR="0" lvl="0" algn="l" defTabSz="914400" rtl="0" eaLnBrk="1" fontAlgn="auto" latinLnBrk="0" hangingPunct="1">
              <a:lnSpc>
                <a:spcPct val="120000"/>
              </a:lnSpc>
              <a:spcBef>
                <a:spcPts val="1500"/>
              </a:spcBef>
              <a:spcAft>
                <a:spcPts val="0"/>
              </a:spcAft>
              <a:buClr>
                <a:srgbClr val="FAA61B"/>
              </a:buClr>
              <a:buSzTx/>
              <a:tabLst/>
              <a:defRPr/>
            </a:pPr>
            <a:endParaRPr kumimoji="0" lang="en-AU" sz="2600" b="0" i="0" u="none" strike="noStrike" kern="1200" cap="none" spc="0" normalizeH="0" baseline="0" noProof="0" dirty="0">
              <a:ln>
                <a:noFill/>
              </a:ln>
              <a:solidFill>
                <a:srgbClr val="2A3648"/>
              </a:solidFill>
              <a:effectLst/>
              <a:uLnTx/>
              <a:uFillTx/>
              <a:latin typeface="Calibri" panose="020F0502020204030204"/>
              <a:ea typeface="+mn-ea"/>
              <a:cs typeface="+mn-cs"/>
            </a:endParaRPr>
          </a:p>
          <a:p>
            <a:pPr algn="ctr">
              <a:buClr>
                <a:srgbClr val="FAA61B"/>
              </a:buClr>
              <a:defRPr/>
            </a:pPr>
            <a:r>
              <a:rPr kumimoji="0" lang="en-AU" sz="2400" b="0" i="0" u="none" strike="noStrike" kern="1200" cap="none" spc="0" normalizeH="0" baseline="0" noProof="0" dirty="0">
                <a:ln>
                  <a:noFill/>
                </a:ln>
                <a:solidFill>
                  <a:srgbClr val="811542"/>
                </a:solidFill>
                <a:effectLst/>
                <a:uLnTx/>
                <a:uFillTx/>
                <a:latin typeface="Calibri" panose="020F0502020204030204"/>
                <a:ea typeface="+mn-ea"/>
                <a:cs typeface="+mn-cs"/>
              </a:rPr>
              <a:t>Material basics | Participating | Learning |Healthy Identity and culture |</a:t>
            </a:r>
            <a:endParaRPr lang="en-AU" sz="2400" dirty="0">
              <a:solidFill>
                <a:srgbClr val="811542"/>
              </a:solidFill>
              <a:latin typeface="Calibri" panose="020F0502020204030204"/>
            </a:endParaRPr>
          </a:p>
          <a:p>
            <a:pPr algn="ctr">
              <a:buClr>
                <a:srgbClr val="FAA61B"/>
              </a:buClr>
              <a:defRPr/>
            </a:pPr>
            <a:r>
              <a:rPr kumimoji="0" lang="en-AU" sz="2400" b="0" i="0" u="none" strike="noStrike" kern="1200" cap="none" spc="0" normalizeH="0" baseline="0" noProof="0" dirty="0">
                <a:ln>
                  <a:noFill/>
                </a:ln>
                <a:solidFill>
                  <a:srgbClr val="811542"/>
                </a:solidFill>
                <a:effectLst/>
                <a:uLnTx/>
                <a:uFillTx/>
                <a:latin typeface="Calibri" panose="020F0502020204030204"/>
                <a:ea typeface="+mn-ea"/>
                <a:cs typeface="+mn-cs"/>
              </a:rPr>
              <a:t>Valued, loved and safe</a:t>
            </a:r>
          </a:p>
        </p:txBody>
      </p:sp>
      <p:sp>
        <p:nvSpPr>
          <p:cNvPr id="5" name="Title 3">
            <a:extLst>
              <a:ext uri="{FF2B5EF4-FFF2-40B4-BE49-F238E27FC236}">
                <a16:creationId xmlns:a16="http://schemas.microsoft.com/office/drawing/2014/main" id="{C8FB059A-1555-C66A-CEF8-25EBC19DCB7B}"/>
              </a:ext>
            </a:extLst>
          </p:cNvPr>
          <p:cNvSpPr txBox="1">
            <a:spLocks/>
          </p:cNvSpPr>
          <p:nvPr/>
        </p:nvSpPr>
        <p:spPr>
          <a:xfrm>
            <a:off x="701868" y="620349"/>
            <a:ext cx="7672875" cy="12669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dirty="0">
                <a:ln>
                  <a:noFill/>
                </a:ln>
                <a:solidFill>
                  <a:srgbClr val="811542"/>
                </a:solidFill>
                <a:effectLst/>
                <a:uLnTx/>
                <a:uFillTx/>
                <a:latin typeface="Bebas Neue" panose="020B0606020202050201" pitchFamily="34" charset="0"/>
                <a:ea typeface="+mj-ea"/>
                <a:cs typeface="+mj-cs"/>
              </a:rPr>
              <a:t>Analysis</a:t>
            </a:r>
            <a:endParaRPr kumimoji="0" lang="en-AU" sz="4000" b="0" i="0" u="none" strike="noStrike" kern="1200" cap="none" spc="0" normalizeH="0" baseline="0" noProof="0" dirty="0">
              <a:ln>
                <a:noFill/>
              </a:ln>
              <a:solidFill>
                <a:srgbClr val="811542"/>
              </a:solidFill>
              <a:effectLst/>
              <a:uLnTx/>
              <a:uFillTx/>
              <a:latin typeface="Bebas Neue" panose="020B0606020202050201" pitchFamily="34" charset="0"/>
              <a:ea typeface="+mj-ea"/>
              <a:cs typeface="+mj-cs"/>
            </a:endParaRPr>
          </a:p>
        </p:txBody>
      </p:sp>
      <p:pic>
        <p:nvPicPr>
          <p:cNvPr id="1026" name="Picture 2" descr="The Nest Wellbeing Framework - ARACY">
            <a:extLst>
              <a:ext uri="{FF2B5EF4-FFF2-40B4-BE49-F238E27FC236}">
                <a16:creationId xmlns:a16="http://schemas.microsoft.com/office/drawing/2014/main" id="{C19C7533-10AA-F87C-C281-F845DA080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545" y="2525732"/>
            <a:ext cx="4762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306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3" name="Content Placeholder 4">
            <a:extLst>
              <a:ext uri="{FF2B5EF4-FFF2-40B4-BE49-F238E27FC236}">
                <a16:creationId xmlns:a16="http://schemas.microsoft.com/office/drawing/2014/main" id="{44AB187F-B135-3A48-F8DD-4631848E515E}"/>
              </a:ext>
            </a:extLst>
          </p:cNvPr>
          <p:cNvSpPr txBox="1">
            <a:spLocks/>
          </p:cNvSpPr>
          <p:nvPr/>
        </p:nvSpPr>
        <p:spPr>
          <a:xfrm>
            <a:off x="3378424" y="950769"/>
            <a:ext cx="2972494" cy="5737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8" y="1553943"/>
            <a:ext cx="7139665" cy="4821000"/>
          </a:xfrm>
          <a:prstGeom prst="rect">
            <a:avLst/>
          </a:prstGeom>
          <a:noFill/>
        </p:spPr>
        <p:txBody>
          <a:bodyPr wrap="square">
            <a:spAutoFit/>
          </a:bodyPr>
          <a:lstStyle/>
          <a:p>
            <a:pPr marL="285750" marR="0" lvl="0" indent="-285750" fontAlgn="auto">
              <a:lnSpc>
                <a:spcPct val="120000"/>
              </a:lnSpc>
              <a:spcBef>
                <a:spcPts val="1500"/>
              </a:spcBef>
              <a:spcAft>
                <a:spcPts val="0"/>
              </a:spcAft>
              <a:buClr>
                <a:schemeClr val="accent2"/>
              </a:buClr>
              <a:buSzTx/>
              <a:buFont typeface="Wingdings" panose="05000000000000000000" pitchFamily="2" charset="2"/>
              <a:buChar char="§"/>
              <a:tabLst/>
              <a:defRPr/>
            </a:pPr>
            <a:r>
              <a:rPr lang="en-AU" sz="2400" dirty="0">
                <a:solidFill>
                  <a:schemeClr val="bg1"/>
                </a:solidFill>
              </a:rPr>
              <a:t>Wellbeing shaped by wide range of policies</a:t>
            </a:r>
          </a:p>
          <a:p>
            <a:pPr marL="285750" marR="0" lvl="0" indent="-285750" fontAlgn="auto">
              <a:lnSpc>
                <a:spcPct val="120000"/>
              </a:lnSpc>
              <a:spcBef>
                <a:spcPts val="1500"/>
              </a:spcBef>
              <a:spcAft>
                <a:spcPts val="0"/>
              </a:spcAft>
              <a:buClr>
                <a:schemeClr val="accent2"/>
              </a:buClr>
              <a:buSzTx/>
              <a:buFont typeface="Wingdings" panose="05000000000000000000" pitchFamily="2" charset="2"/>
              <a:buChar char="§"/>
              <a:tabLst/>
              <a:defRPr/>
            </a:pPr>
            <a:r>
              <a:rPr lang="en-AU" sz="2400" dirty="0">
                <a:solidFill>
                  <a:schemeClr val="bg1"/>
                </a:solidFill>
              </a:rPr>
              <a:t>Policies often view Queenslanders as homogenous cohort, focus on universal supports</a:t>
            </a:r>
          </a:p>
          <a:p>
            <a:pPr marL="285750" marR="0" lvl="0" indent="-285750" fontAlgn="auto">
              <a:lnSpc>
                <a:spcPct val="120000"/>
              </a:lnSpc>
              <a:spcBef>
                <a:spcPts val="1500"/>
              </a:spcBef>
              <a:spcAft>
                <a:spcPts val="0"/>
              </a:spcAft>
              <a:buClr>
                <a:schemeClr val="accent2"/>
              </a:buClr>
              <a:buSzTx/>
              <a:buFont typeface="Wingdings" panose="05000000000000000000" pitchFamily="2" charset="2"/>
              <a:buChar char="§"/>
              <a:tabLst/>
              <a:defRPr/>
            </a:pPr>
            <a:r>
              <a:rPr lang="en-AU" sz="2400" dirty="0">
                <a:solidFill>
                  <a:schemeClr val="bg1"/>
                </a:solidFill>
              </a:rPr>
              <a:t>Child and youth perspectives are frequently overlooked in key policies</a:t>
            </a:r>
          </a:p>
          <a:p>
            <a:pPr marL="285750" marR="0" lvl="0" indent="-285750" fontAlgn="auto">
              <a:lnSpc>
                <a:spcPct val="120000"/>
              </a:lnSpc>
              <a:spcBef>
                <a:spcPts val="1500"/>
              </a:spcBef>
              <a:spcAft>
                <a:spcPts val="0"/>
              </a:spcAft>
              <a:buClr>
                <a:schemeClr val="accent2"/>
              </a:buClr>
              <a:buSzTx/>
              <a:buFont typeface="Wingdings" panose="05000000000000000000" pitchFamily="2" charset="2"/>
              <a:buChar char="§"/>
              <a:tabLst/>
              <a:defRPr/>
            </a:pPr>
            <a:r>
              <a:rPr lang="en-AU" sz="2400" dirty="0">
                <a:solidFill>
                  <a:schemeClr val="bg1"/>
                </a:solidFill>
              </a:rPr>
              <a:t>Limited attention to negative effects of disadvantage and vulnerability on life outcomes</a:t>
            </a:r>
          </a:p>
          <a:p>
            <a:pPr marL="285750" marR="0" lvl="0" indent="-285750" fontAlgn="auto">
              <a:lnSpc>
                <a:spcPct val="120000"/>
              </a:lnSpc>
              <a:spcBef>
                <a:spcPts val="1500"/>
              </a:spcBef>
              <a:spcAft>
                <a:spcPts val="0"/>
              </a:spcAft>
              <a:buClr>
                <a:schemeClr val="accent2"/>
              </a:buClr>
              <a:buSzTx/>
              <a:buFont typeface="Wingdings" panose="05000000000000000000" pitchFamily="2" charset="2"/>
              <a:buChar char="§"/>
              <a:tabLst/>
              <a:defRPr/>
            </a:pPr>
            <a:r>
              <a:rPr lang="en-AU" sz="2400" dirty="0">
                <a:solidFill>
                  <a:schemeClr val="bg1"/>
                </a:solidFill>
              </a:rPr>
              <a:t>Where attention is given to children’s needs,</a:t>
            </a:r>
            <a:br>
              <a:rPr lang="en-AU" sz="2400" dirty="0">
                <a:solidFill>
                  <a:schemeClr val="bg1"/>
                </a:solidFill>
              </a:rPr>
            </a:br>
            <a:r>
              <a:rPr lang="en-AU" sz="2400" dirty="0">
                <a:solidFill>
                  <a:schemeClr val="bg1"/>
                </a:solidFill>
              </a:rPr>
              <a:t>framing is generally future focused</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Policy review</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3">
            <a:extLst>
              <a:ext uri="{FF2B5EF4-FFF2-40B4-BE49-F238E27FC236}">
                <a16:creationId xmlns:a16="http://schemas.microsoft.com/office/drawing/2014/main" id="{72C5B94E-DFD5-629D-F0FB-8D74280DE4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Tree>
    <p:extLst>
      <p:ext uri="{BB962C8B-B14F-4D97-AF65-F5344CB8AC3E}">
        <p14:creationId xmlns:p14="http://schemas.microsoft.com/office/powerpoint/2010/main" val="301719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3"/>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7"/>
                                        </p:tgtEl>
                                        <p:attrNameLst>
                                          <p:attrName>ppt_x</p:attrName>
                                          <p:attrName>ppt_y</p:attrName>
                                        </p:attrNameLst>
                                      </p:cBhvr>
                                      <p:rCtr x="0" y="-179120"/>
                                    </p:animMotion>
                                  </p:childTnLst>
                                </p:cTn>
                              </p:par>
                              <p:par>
                                <p:cTn id="9" presetID="64" presetClass="path" presetSubtype="0" accel="50000" decel="50000" fill="hold" grpId="0" nodeType="withEffect" nodePh="1">
                                  <p:stCondLst>
                                    <p:cond delay="0"/>
                                  </p:stCondLst>
                                  <p:endCondLst>
                                    <p:cond evt="begin" delay="0">
                                      <p:tn val="9"/>
                                    </p:cond>
                                  </p:endCondLst>
                                  <p:childTnLst>
                                    <p:animMotion origin="layout" path="M 2.5E-6 1.11111E-6 L 2.5E-6 -3.58264 " pathEditMode="relative" rAng="0" ptsTypes="AA">
                                      <p:cBhvr>
                                        <p:cTn id="10"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71DF39-2243-BCBF-54D6-839037939AE2}"/>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0DB1586A-7B3A-3D8A-121B-60339D08D46B}"/>
              </a:ext>
            </a:extLst>
          </p:cNvPr>
          <p:cNvSpPr txBox="1">
            <a:spLocks/>
          </p:cNvSpPr>
          <p:nvPr/>
        </p:nvSpPr>
        <p:spPr>
          <a:xfrm>
            <a:off x="239715" y="271589"/>
            <a:ext cx="11636441" cy="1125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 </a:t>
            </a:r>
            <a:endParaRPr kumimoji="0" lang="en-AU" sz="32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sp>
        <p:nvSpPr>
          <p:cNvPr id="7" name="Content Placeholder 4">
            <a:extLst>
              <a:ext uri="{FF2B5EF4-FFF2-40B4-BE49-F238E27FC236}">
                <a16:creationId xmlns:a16="http://schemas.microsoft.com/office/drawing/2014/main" id="{8EE84E89-9E54-BC29-8BC6-9B228495667D}"/>
              </a:ext>
            </a:extLst>
          </p:cNvPr>
          <p:cNvSpPr txBox="1">
            <a:spLocks/>
          </p:cNvSpPr>
          <p:nvPr/>
        </p:nvSpPr>
        <p:spPr>
          <a:xfrm>
            <a:off x="6361110" y="944831"/>
            <a:ext cx="2972493" cy="5648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15" name="Content Placeholder 4">
            <a:extLst>
              <a:ext uri="{FF2B5EF4-FFF2-40B4-BE49-F238E27FC236}">
                <a16:creationId xmlns:a16="http://schemas.microsoft.com/office/drawing/2014/main" id="{E05EBDD6-AE5A-EDF8-38EE-E041A9A855C1}"/>
              </a:ext>
            </a:extLst>
          </p:cNvPr>
          <p:cNvSpPr txBox="1">
            <a:spLocks/>
          </p:cNvSpPr>
          <p:nvPr/>
        </p:nvSpPr>
        <p:spPr>
          <a:xfrm>
            <a:off x="9343796" y="938893"/>
            <a:ext cx="2843844" cy="5905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200"/>
              </a:spcAft>
              <a:buClr>
                <a:srgbClr val="853240"/>
              </a:buClr>
              <a:buSzPct val="100000"/>
              <a:buFont typeface="Arial" panose="020B0604020202020204" pitchFamily="34" charset="0"/>
              <a:buNone/>
              <a:tabLst/>
              <a:defRPr/>
            </a:pPr>
            <a:endParaRPr kumimoji="0" lang="en-US" sz="1400" b="0" i="0" u="none" strike="noStrike" kern="1200" cap="none" spc="0" normalizeH="0" baseline="0" noProof="0">
              <a:ln>
                <a:noFill/>
              </a:ln>
              <a:solidFill>
                <a:srgbClr val="811542"/>
              </a:solidFill>
              <a:effectLst/>
              <a:uLnTx/>
              <a:uFillTx/>
              <a:latin typeface="Bahnschrift" panose="020B0502040204020203" pitchFamily="34" charset="0"/>
              <a:ea typeface="+mn-ea"/>
              <a:cs typeface="+mn-cs"/>
            </a:endParaRPr>
          </a:p>
        </p:txBody>
      </p:sp>
      <p:sp>
        <p:nvSpPr>
          <p:cNvPr id="28" name="TextBox 27">
            <a:extLst>
              <a:ext uri="{FF2B5EF4-FFF2-40B4-BE49-F238E27FC236}">
                <a16:creationId xmlns:a16="http://schemas.microsoft.com/office/drawing/2014/main" id="{D659D190-F45C-756D-0F44-AB2A8F5F1BFF}"/>
              </a:ext>
            </a:extLst>
          </p:cNvPr>
          <p:cNvSpPr txBox="1"/>
          <p:nvPr/>
        </p:nvSpPr>
        <p:spPr>
          <a:xfrm>
            <a:off x="701869" y="1553943"/>
            <a:ext cx="7416220" cy="3983206"/>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3000"/>
              </a:spcBef>
              <a:spcAft>
                <a:spcPts val="0"/>
              </a:spcAft>
              <a:buClr>
                <a:srgbClr val="FAA61B"/>
              </a:buClr>
              <a:buSzTx/>
              <a:buFont typeface="Wingdings" panose="05000000000000000000" pitchFamily="2" charset="2"/>
              <a:buChar char="§"/>
              <a:tabLst/>
              <a:defRPr/>
            </a:pPr>
            <a:r>
              <a:rPr kumimoji="0" lang="en-AU" sz="3200" b="0" i="0" u="none" strike="noStrike" kern="1200" cap="none" spc="0" normalizeH="0" baseline="0" noProof="0" dirty="0">
                <a:ln>
                  <a:noFill/>
                </a:ln>
                <a:solidFill>
                  <a:srgbClr val="2A3648"/>
                </a:solidFill>
                <a:effectLst/>
                <a:uLnTx/>
                <a:uFillTx/>
                <a:latin typeface="Calibri" panose="020F0502020204030204"/>
                <a:ea typeface="+mn-ea"/>
                <a:cs typeface="+mn-cs"/>
              </a:rPr>
              <a:t>Government and community sector can support families to care for children, create family-inclusive communities</a:t>
            </a:r>
          </a:p>
          <a:p>
            <a:pPr marL="285750" marR="0" lvl="0" indent="-285750" algn="l" defTabSz="914400" rtl="0" eaLnBrk="1" fontAlgn="auto" latinLnBrk="0" hangingPunct="1">
              <a:lnSpc>
                <a:spcPct val="120000"/>
              </a:lnSpc>
              <a:spcBef>
                <a:spcPts val="3000"/>
              </a:spcBef>
              <a:spcAft>
                <a:spcPts val="0"/>
              </a:spcAft>
              <a:buClr>
                <a:srgbClr val="FAA61B"/>
              </a:buClr>
              <a:buSzTx/>
              <a:buFont typeface="Wingdings" panose="05000000000000000000" pitchFamily="2" charset="2"/>
              <a:buChar char="§"/>
              <a:tabLst/>
              <a:defRPr/>
            </a:pPr>
            <a:r>
              <a:rPr lang="en-AU" sz="3200" dirty="0">
                <a:solidFill>
                  <a:srgbClr val="2A3648"/>
                </a:solidFill>
                <a:latin typeface="Calibri" panose="020F0502020204030204"/>
              </a:rPr>
              <a:t>Multi-dimensional responses attend to challenges of building and maintaining</a:t>
            </a:r>
            <a:br>
              <a:rPr lang="en-AU" sz="3200" dirty="0">
                <a:solidFill>
                  <a:srgbClr val="2A3648"/>
                </a:solidFill>
                <a:latin typeface="Calibri" panose="020F0502020204030204"/>
              </a:rPr>
            </a:br>
            <a:r>
              <a:rPr lang="en-AU" sz="3200" dirty="0">
                <a:solidFill>
                  <a:srgbClr val="2A3648"/>
                </a:solidFill>
                <a:latin typeface="Calibri" panose="020F0502020204030204"/>
              </a:rPr>
              <a:t>skilled workforce</a:t>
            </a:r>
          </a:p>
        </p:txBody>
      </p:sp>
      <p:sp>
        <p:nvSpPr>
          <p:cNvPr id="2" name="Title 3">
            <a:extLst>
              <a:ext uri="{FF2B5EF4-FFF2-40B4-BE49-F238E27FC236}">
                <a16:creationId xmlns:a16="http://schemas.microsoft.com/office/drawing/2014/main" id="{8894BE0A-4F93-71DB-BF5A-6284CED71594}"/>
              </a:ext>
            </a:extLst>
          </p:cNvPr>
          <p:cNvSpPr txBox="1">
            <a:spLocks/>
          </p:cNvSpPr>
          <p:nvPr/>
        </p:nvSpPr>
        <p:spPr>
          <a:xfrm>
            <a:off x="701868" y="620349"/>
            <a:ext cx="10063850" cy="728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AU" sz="4800" b="0" i="0" u="none" strike="noStrike" kern="1200" cap="none" spc="0" normalizeH="0" baseline="0" noProof="0">
                <a:ln>
                  <a:noFill/>
                </a:ln>
                <a:solidFill>
                  <a:srgbClr val="811542"/>
                </a:solidFill>
                <a:effectLst/>
                <a:uLnTx/>
                <a:uFillTx/>
                <a:latin typeface="Bebas Neue" panose="020B0606020202050201" pitchFamily="34" charset="0"/>
                <a:ea typeface="+mj-ea"/>
                <a:cs typeface="+mj-cs"/>
              </a:rPr>
              <a:t>Key Points - Policy</a:t>
            </a:r>
            <a:endParaRPr kumimoji="0" lang="en-AU" sz="4000" b="0" i="0" u="none" strike="noStrike" kern="1200" cap="none" spc="0" normalizeH="0" baseline="0" noProof="0">
              <a:ln>
                <a:noFill/>
              </a:ln>
              <a:solidFill>
                <a:srgbClr val="811542"/>
              </a:solidFill>
              <a:effectLst/>
              <a:uLnTx/>
              <a:uFillTx/>
              <a:latin typeface="Bebas Neue" panose="020B0606020202050201" pitchFamily="34" charset="0"/>
              <a:ea typeface="+mj-ea"/>
              <a:cs typeface="+mj-cs"/>
            </a:endParaRPr>
          </a:p>
        </p:txBody>
      </p:sp>
      <p:pic>
        <p:nvPicPr>
          <p:cNvPr id="4" name="Graphic 3">
            <a:extLst>
              <a:ext uri="{FF2B5EF4-FFF2-40B4-BE49-F238E27FC236}">
                <a16:creationId xmlns:a16="http://schemas.microsoft.com/office/drawing/2014/main" id="{50448198-96D2-6063-13C0-9A69451EE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95795" y="573328"/>
            <a:ext cx="5905630" cy="6282585"/>
          </a:xfrm>
          <a:prstGeom prst="rect">
            <a:avLst/>
          </a:prstGeom>
        </p:spPr>
      </p:pic>
    </p:spTree>
    <p:extLst>
      <p:ext uri="{BB962C8B-B14F-4D97-AF65-F5344CB8AC3E}">
        <p14:creationId xmlns:p14="http://schemas.microsoft.com/office/powerpoint/2010/main" val="392335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nodePh="1">
                                  <p:stCondLst>
                                    <p:cond delay="0"/>
                                  </p:stCondLst>
                                  <p:endCondLst>
                                    <p:cond evt="begin" delay="0">
                                      <p:tn val="5"/>
                                    </p:cond>
                                  </p:endCondLst>
                                  <p:childTnLst>
                                    <p:animMotion origin="layout" path="M 2.5E-6 1.11111E-6 L 2.5E-6 -3.58264 " pathEditMode="relative" rAng="0" ptsTypes="AA">
                                      <p:cBhvr>
                                        <p:cTn id="6" dur="25000" fill="hold"/>
                                        <p:tgtEl>
                                          <p:spTgt spid="7"/>
                                        </p:tgtEl>
                                        <p:attrNameLst>
                                          <p:attrName>ppt_x</p:attrName>
                                          <p:attrName>ppt_y</p:attrName>
                                        </p:attrNameLst>
                                      </p:cBhvr>
                                      <p:rCtr x="0" y="-179120"/>
                                    </p:animMotion>
                                  </p:childTnLst>
                                </p:cTn>
                              </p:par>
                              <p:par>
                                <p:cTn id="7" presetID="64" presetClass="path" presetSubtype="0" accel="50000" decel="50000" fill="hold" grpId="0" nodeType="withEffect" nodePh="1">
                                  <p:stCondLst>
                                    <p:cond delay="0"/>
                                  </p:stCondLst>
                                  <p:endCondLst>
                                    <p:cond evt="begin" delay="0">
                                      <p:tn val="7"/>
                                    </p:cond>
                                  </p:endCondLst>
                                  <p:childTnLst>
                                    <p:animMotion origin="layout" path="M 2.5E-6 1.11111E-6 L 2.5E-6 -3.58264 " pathEditMode="relative" rAng="0" ptsTypes="AA">
                                      <p:cBhvr>
                                        <p:cTn id="8" dur="25000" fill="hold"/>
                                        <p:tgtEl>
                                          <p:spTgt spid="15"/>
                                        </p:tgtEl>
                                        <p:attrNameLst>
                                          <p:attrName>ppt_x</p:attrName>
                                          <p:attrName>ppt_y</p:attrName>
                                        </p:attrNameLst>
                                      </p:cBhvr>
                                      <p:rCtr x="0" y="-17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4t5hej153pswf66q51g8bpmtcbxp8x"/>
</p:tagLst>
</file>

<file path=ppt/theme/theme1.xml><?xml version="1.0" encoding="utf-8"?>
<a:theme xmlns:a="http://schemas.openxmlformats.org/drawingml/2006/main" name="Office Theme">
  <a:themeElements>
    <a:clrScheme name="Custom 12">
      <a:dk1>
        <a:srgbClr val="2A3648"/>
      </a:dk1>
      <a:lt1>
        <a:sysClr val="window" lastClr="FFFFFF"/>
      </a:lt1>
      <a:dk2>
        <a:srgbClr val="811542"/>
      </a:dk2>
      <a:lt2>
        <a:srgbClr val="FFFFFF"/>
      </a:lt2>
      <a:accent1>
        <a:srgbClr val="F26638"/>
      </a:accent1>
      <a:accent2>
        <a:srgbClr val="FAA61B"/>
      </a:accent2>
      <a:accent3>
        <a:srgbClr val="6BC9C8"/>
      </a:accent3>
      <a:accent4>
        <a:srgbClr val="F26638"/>
      </a:accent4>
      <a:accent5>
        <a:srgbClr val="FAA61B"/>
      </a:accent5>
      <a:accent6>
        <a:srgbClr val="6BC9C8"/>
      </a:accent6>
      <a:hlink>
        <a:srgbClr val="811542"/>
      </a:hlink>
      <a:folHlink>
        <a:srgbClr val="962A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2013 - 2022 Theme">
  <a:themeElements>
    <a:clrScheme name="Custom 12">
      <a:dk1>
        <a:srgbClr val="2A3648"/>
      </a:dk1>
      <a:lt1>
        <a:sysClr val="window" lastClr="FFFFFF"/>
      </a:lt1>
      <a:dk2>
        <a:srgbClr val="811542"/>
      </a:dk2>
      <a:lt2>
        <a:srgbClr val="FFFFFF"/>
      </a:lt2>
      <a:accent1>
        <a:srgbClr val="F26638"/>
      </a:accent1>
      <a:accent2>
        <a:srgbClr val="FAA61B"/>
      </a:accent2>
      <a:accent3>
        <a:srgbClr val="6BC9C8"/>
      </a:accent3>
      <a:accent4>
        <a:srgbClr val="F26638"/>
      </a:accent4>
      <a:accent5>
        <a:srgbClr val="FAA61B"/>
      </a:accent5>
      <a:accent6>
        <a:srgbClr val="6BC9C8"/>
      </a:accent6>
      <a:hlink>
        <a:srgbClr val="811542"/>
      </a:hlink>
      <a:folHlink>
        <a:srgbClr val="962A8B"/>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4.xml><?xml version="1.0" encoding="utf-8"?>
<a:theme xmlns:a="http://schemas.openxmlformats.org/drawingml/2006/main" name="1_Office Theme">
  <a:themeElements>
    <a:clrScheme name="QCOSS Powerpoint">
      <a:dk1>
        <a:srgbClr val="2A3648"/>
      </a:dk1>
      <a:lt1>
        <a:srgbClr val="FFF9EF"/>
      </a:lt1>
      <a:dk2>
        <a:srgbClr val="2A3648"/>
      </a:dk2>
      <a:lt2>
        <a:srgbClr val="FFF9EF"/>
      </a:lt2>
      <a:accent1>
        <a:srgbClr val="FAA61B"/>
      </a:accent1>
      <a:accent2>
        <a:srgbClr val="F26638"/>
      </a:accent2>
      <a:accent3>
        <a:srgbClr val="6BC9C8"/>
      </a:accent3>
      <a:accent4>
        <a:srgbClr val="C00000"/>
      </a:accent4>
      <a:accent5>
        <a:srgbClr val="5B9BD5"/>
      </a:accent5>
      <a:accent6>
        <a:srgbClr val="70AD47"/>
      </a:accent6>
      <a:hlink>
        <a:srgbClr val="3AA2A0"/>
      </a:hlink>
      <a:folHlink>
        <a:srgbClr val="6BC9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7bc62ea-97a2-4496-b0c3-6e7c71695ce6">
      <UserInfo>
        <DisplayName>Fiona Hawthorne</DisplayName>
        <AccountId>73</AccountId>
        <AccountType/>
      </UserInfo>
      <UserInfo>
        <DisplayName>Gayatri Ramnath</DisplayName>
        <AccountId>67</AccountId>
        <AccountType/>
      </UserInfo>
      <UserInfo>
        <DisplayName>SharingLinks.938f96d0-51cf-439d-a001-870ede426b2a.OrganizationEdit.d294a25a-1c53-425e-b241-b2b0be732b17</DisplayName>
        <AccountId>693</AccountId>
        <AccountType/>
      </UserInfo>
      <UserInfo>
        <DisplayName>Stacey De Calmer</DisplayName>
        <AccountId>58</AccountId>
        <AccountType/>
      </UserInfo>
      <UserInfo>
        <DisplayName>Kelly Sumner</DisplayName>
        <AccountId>2279</AccountId>
        <AccountType/>
      </UserInfo>
      <UserInfo>
        <DisplayName>Bronwen Kippen</DisplayName>
        <AccountId>1852</AccountId>
        <AccountType/>
      </UserInfo>
      <UserInfo>
        <DisplayName>Nina French</DisplayName>
        <AccountId>2454</AccountId>
        <AccountType/>
      </UserInfo>
      <UserInfo>
        <DisplayName>Samantha Swales</DisplayName>
        <AccountId>2994</AccountId>
        <AccountType/>
      </UserInfo>
      <UserInfo>
        <DisplayName>Fatima McKague</DisplayName>
        <AccountId>3275</AccountId>
        <AccountType/>
      </UserInfo>
    </SharedWithUsers>
    <TaxCatchAll xmlns="c7bc62ea-97a2-4496-b0c3-6e7c71695ce6" xsi:nil="true"/>
    <lcf76f155ced4ddcb4097134ff3c332f xmlns="178b94ea-1f22-4563-8000-cbb27bff95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EE9CE6CFB1944894025E59B1B94BA0" ma:contentTypeVersion="18" ma:contentTypeDescription="Create a new document." ma:contentTypeScope="" ma:versionID="ee369ca9f37701916ac32a631496f67d">
  <xsd:schema xmlns:xsd="http://www.w3.org/2001/XMLSchema" xmlns:xs="http://www.w3.org/2001/XMLSchema" xmlns:p="http://schemas.microsoft.com/office/2006/metadata/properties" xmlns:ns2="178b94ea-1f22-4563-8000-cbb27bff954b" xmlns:ns3="c7bc62ea-97a2-4496-b0c3-6e7c71695ce6" targetNamespace="http://schemas.microsoft.com/office/2006/metadata/properties" ma:root="true" ma:fieldsID="d297a0727f543a8ac383ff2ee0d9ea20" ns2:_="" ns3:_="">
    <xsd:import namespace="178b94ea-1f22-4563-8000-cbb27bff954b"/>
    <xsd:import namespace="c7bc62ea-97a2-4496-b0c3-6e7c71695c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b94ea-1f22-4563-8000-cbb27bff95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0b5c62-309f-4fe3-a59b-b112447ef8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bc62ea-97a2-4496-b0c3-6e7c71695ce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19eb4bf-f562-4b64-ab07-72fc68715196}" ma:internalName="TaxCatchAll" ma:showField="CatchAllData" ma:web="c7bc62ea-97a2-4496-b0c3-6e7c71695c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06B7E8-0CD6-465B-B753-ADEC75338A90}">
  <ds:schemaRefs>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bf916b0d-7c40-48b1-87b8-3efeb89701ee"/>
    <ds:schemaRef ds:uri="7cd5d248-515f-4f75-944a-47fd623a6c44"/>
    <ds:schemaRef ds:uri="http://purl.org/dc/elements/1.1/"/>
    <ds:schemaRef ds:uri="c7bc62ea-97a2-4496-b0c3-6e7c71695ce6"/>
    <ds:schemaRef ds:uri="178b94ea-1f22-4563-8000-cbb27bff954b"/>
  </ds:schemaRefs>
</ds:datastoreItem>
</file>

<file path=customXml/itemProps2.xml><?xml version="1.0" encoding="utf-8"?>
<ds:datastoreItem xmlns:ds="http://schemas.openxmlformats.org/officeDocument/2006/customXml" ds:itemID="{3E6F5465-4AFB-433A-8256-899C637864A6}">
  <ds:schemaRefs>
    <ds:schemaRef ds:uri="http://schemas.microsoft.com/sharepoint/v3/contenttype/forms"/>
  </ds:schemaRefs>
</ds:datastoreItem>
</file>

<file path=customXml/itemProps3.xml><?xml version="1.0" encoding="utf-8"?>
<ds:datastoreItem xmlns:ds="http://schemas.openxmlformats.org/officeDocument/2006/customXml" ds:itemID="{F9A976BD-68CB-47FD-96A7-2008A00CB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8b94ea-1f22-4563-8000-cbb27bff954b"/>
    <ds:schemaRef ds:uri="c7bc62ea-97a2-4496-b0c3-6e7c71695c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TotalTime>
  <Words>1134</Words>
  <Application>Microsoft Office PowerPoint</Application>
  <PresentationFormat>Widescreen</PresentationFormat>
  <Paragraphs>146</Paragraphs>
  <Slides>22</Slides>
  <Notes>22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Acumin Pro Black</vt:lpstr>
      <vt:lpstr>Arial</vt:lpstr>
      <vt:lpstr>Bahnschrift</vt:lpstr>
      <vt:lpstr>Bebas Neue</vt:lpstr>
      <vt:lpstr>Calibri</vt:lpstr>
      <vt:lpstr>Calibri Light</vt:lpstr>
      <vt:lpstr>Helvetica</vt:lpstr>
      <vt:lpstr>Wingdings</vt:lpstr>
      <vt:lpstr>Office Theme</vt:lpstr>
      <vt:lpstr>Data slides</vt:lpstr>
      <vt:lpstr>Office 2013 - 2022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Lightfoot</dc:creator>
  <cp:lastModifiedBy>Lorraine Dupree</cp:lastModifiedBy>
  <cp:revision>25</cp:revision>
  <cp:lastPrinted>2025-12-02T19:20:05Z</cp:lastPrinted>
  <dcterms:created xsi:type="dcterms:W3CDTF">2021-08-11T04:22:15Z</dcterms:created>
  <dcterms:modified xsi:type="dcterms:W3CDTF">2026-03-31T00:20:08Z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0x01010048EE9CE6CFB1944894025E59B1B94BA0</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